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4" r:id="rId3"/>
    <p:sldId id="275" r:id="rId4"/>
    <p:sldId id="276" r:id="rId5"/>
    <p:sldId id="277" r:id="rId6"/>
    <p:sldId id="278" r:id="rId7"/>
    <p:sldId id="259" r:id="rId8"/>
    <p:sldId id="272" r:id="rId9"/>
    <p:sldId id="265" r:id="rId10"/>
    <p:sldId id="261" r:id="rId11"/>
    <p:sldId id="263" r:id="rId12"/>
    <p:sldId id="258" r:id="rId13"/>
    <p:sldId id="262" r:id="rId14"/>
    <p:sldId id="270" r:id="rId15"/>
    <p:sldId id="274" r:id="rId16"/>
    <p:sldId id="271" r:id="rId17"/>
    <p:sldId id="267" r:id="rId18"/>
    <p:sldId id="268" r:id="rId19"/>
    <p:sldId id="269" r:id="rId2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48" autoAdjust="0"/>
  </p:normalViewPr>
  <p:slideViewPr>
    <p:cSldViewPr>
      <p:cViewPr varScale="1">
        <p:scale>
          <a:sx n="114" d="100"/>
          <a:sy n="114" d="100"/>
        </p:scale>
        <p:origin x="-16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F36CA-5616-463B-8F31-7C54C5F7F580}" type="datetimeFigureOut">
              <a:rPr lang="en-US" smtClean="0"/>
              <a:pPr/>
              <a:t>6/19/12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35520-1E30-43A4-A428-463AD7178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21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E63CA-412F-4952-B3C0-7B91C2B9F4D9}" type="datetimeFigureOut">
              <a:rPr lang="en-US" smtClean="0"/>
              <a:pPr/>
              <a:t>6/19/12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2940A-8E86-42D5-B784-603943370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 we are going to focus on how ESOPs</a:t>
            </a:r>
            <a:r>
              <a:rPr lang="en-US" baseline="0" dirty="0" smtClean="0"/>
              <a:t> succeed because our people think and act like owners – and how mentoring and coaching are vehicles to making that happen in peer-to-peer relationships.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2940A-8E86-42D5-B784-60394337035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2940A-8E86-42D5-B784-60394337035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2940A-8E86-42D5-B784-60394337035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“Being in an ESOP allows us to consider how we spend our overhead dollars.  In a non-ESOP company, those decisions are made by others and employees have little cause to consider those expenses”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Mentoring is a great way to accelerate an employee’s development, by</a:t>
            </a:r>
            <a:r>
              <a:rPr lang="en-US" baseline="0" dirty="0" smtClean="0"/>
              <a:t> showing the ways it’s been done before and the actual results.  </a:t>
            </a:r>
            <a:r>
              <a:rPr lang="en-US" dirty="0" smtClean="0"/>
              <a:t>However, mentoring has it’s limits.  In it’s strict sense, mentoring only develops an employee</a:t>
            </a:r>
            <a:r>
              <a:rPr lang="en-US" baseline="0" dirty="0" smtClean="0"/>
              <a:t> to the level of the mentor.  There’s another tool, however, that can be used to slingshot the employee past.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2940A-8E86-42D5-B784-60394337035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2940A-8E86-42D5-B784-60394337035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2940A-8E86-42D5-B784-60394337035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22E8B0-4DA0-4F0E-8B5A-7D17BEE8FC76}" type="slidenum">
              <a:rPr lang="en-US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2940A-8E86-42D5-B784-60394337035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2940A-8E86-42D5-B784-60394337035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2940A-8E86-42D5-B784-60394337035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2940A-8E86-42D5-B784-60394337035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 we are going to focus on how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ESOPs succeed because their people think and act like owners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and how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mentoring and coaching are vehicles to making that happen in peer-to-peer relationships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2940A-8E86-42D5-B784-60394337035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2940A-8E86-42D5-B784-60394337035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2940A-8E86-42D5-B784-60394337035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2940A-8E86-42D5-B784-60394337035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2940A-8E86-42D5-B784-60394337035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A large amount of</a:t>
            </a:r>
            <a:r>
              <a:rPr lang="en-US" baseline="0" dirty="0" smtClean="0"/>
              <a:t> your retirement fund value is in company stock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You can’t “sell” your company stock until you leave the company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more valuable the company is when you leave the company (retire), the more money you’ll have in your retirement fund</a:t>
            </a:r>
          </a:p>
          <a:p>
            <a:pPr marL="228600" indent="-228600">
              <a:buNone/>
            </a:pPr>
            <a:r>
              <a:rPr lang="en-US" baseline="0" dirty="0" smtClean="0"/>
              <a:t>The only way to make the company valuable when you retire is to have a ready workforce.</a:t>
            </a:r>
          </a:p>
          <a:p>
            <a:pPr marL="228600" indent="-228600">
              <a:buNone/>
            </a:pPr>
            <a:r>
              <a:rPr lang="en-US" b="1" baseline="0" dirty="0" smtClean="0"/>
              <a:t>Lea will talk to us about Mentoring and Coaching, two of our most effective tools for development.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2940A-8E86-42D5-B784-60394337035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2940A-8E86-42D5-B784-60394337035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asked some employees, “How</a:t>
            </a:r>
            <a:r>
              <a:rPr lang="en-US" baseline="0" dirty="0" smtClean="0"/>
              <a:t> does being an ESOP affect the way that you develop other employees?”</a:t>
            </a:r>
          </a:p>
          <a:p>
            <a:r>
              <a:rPr lang="en-US" dirty="0" smtClean="0"/>
              <a:t>Accountability - “Hey, you’re affecting my stock price!”</a:t>
            </a:r>
          </a:p>
          <a:p>
            <a:r>
              <a:rPr lang="en-US" dirty="0" smtClean="0"/>
              <a:t>Cooperation – “If it helps you, it helps me.”</a:t>
            </a:r>
          </a:p>
          <a:p>
            <a:r>
              <a:rPr lang="en-US" dirty="0" smtClean="0"/>
              <a:t>Thriftiness – “Is this really worth it?  Because we’re </a:t>
            </a:r>
            <a:r>
              <a:rPr lang="en-US" i="1" dirty="0" smtClean="0"/>
              <a:t>all</a:t>
            </a:r>
            <a:r>
              <a:rPr lang="en-US" dirty="0" smtClean="0"/>
              <a:t> buying it.”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2940A-8E86-42D5-B784-60394337035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CAEC-DC68-47D2-AB18-27E2634CBE54}" type="datetimeFigureOut">
              <a:rPr lang="en-US" smtClean="0"/>
              <a:pPr/>
              <a:t>6/19/12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0F75-3C8C-4519-8998-9927312FE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CAEC-DC68-47D2-AB18-27E2634CBE54}" type="datetimeFigureOut">
              <a:rPr lang="en-US" smtClean="0"/>
              <a:pPr/>
              <a:t>6/19/12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0F75-3C8C-4519-8998-9927312FE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CAEC-DC68-47D2-AB18-27E2634CBE54}" type="datetimeFigureOut">
              <a:rPr lang="en-US" smtClean="0"/>
              <a:pPr/>
              <a:t>6/19/12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0F75-3C8C-4519-8998-9927312FE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CAEC-DC68-47D2-AB18-27E2634CBE54}" type="datetimeFigureOut">
              <a:rPr lang="en-US" smtClean="0"/>
              <a:pPr/>
              <a:t>6/19/12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0F75-3C8C-4519-8998-9927312FE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CAEC-DC68-47D2-AB18-27E2634CBE54}" type="datetimeFigureOut">
              <a:rPr lang="en-US" smtClean="0"/>
              <a:pPr/>
              <a:t>6/19/12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0F75-3C8C-4519-8998-9927312FE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CAEC-DC68-47D2-AB18-27E2634CBE54}" type="datetimeFigureOut">
              <a:rPr lang="en-US" smtClean="0"/>
              <a:pPr/>
              <a:t>6/19/12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0F75-3C8C-4519-8998-9927312FE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CAEC-DC68-47D2-AB18-27E2634CBE54}" type="datetimeFigureOut">
              <a:rPr lang="en-US" smtClean="0"/>
              <a:pPr/>
              <a:t>6/19/12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0F75-3C8C-4519-8998-9927312FE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CAEC-DC68-47D2-AB18-27E2634CBE54}" type="datetimeFigureOut">
              <a:rPr lang="en-US" smtClean="0"/>
              <a:pPr/>
              <a:t>6/19/12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0F75-3C8C-4519-8998-9927312FE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CAEC-DC68-47D2-AB18-27E2634CBE54}" type="datetimeFigureOut">
              <a:rPr lang="en-US" smtClean="0"/>
              <a:pPr/>
              <a:t>6/19/12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0F75-3C8C-4519-8998-9927312FE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CAEC-DC68-47D2-AB18-27E2634CBE54}" type="datetimeFigureOut">
              <a:rPr lang="en-US" smtClean="0"/>
              <a:pPr/>
              <a:t>6/19/12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0F75-3C8C-4519-8998-9927312FE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CAEC-DC68-47D2-AB18-27E2634CBE54}" type="datetimeFigureOut">
              <a:rPr lang="en-US" smtClean="0"/>
              <a:pPr/>
              <a:t>6/19/12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0F75-3C8C-4519-8998-9927312FE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CAEC-DC68-47D2-AB18-27E2634CBE54}" type="datetimeFigureOut">
              <a:rPr lang="en-US" smtClean="0"/>
              <a:pPr/>
              <a:t>6/19/12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A0F75-3C8C-4519-8998-9927312FE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Mentoring and Coaching New Employee-Owners: A Co-Worker Perspective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69342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Lea Belair, Coaching Center of Vermont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Bob Correll, PC Construction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PC’s Formal Mentoring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Initiated from the top</a:t>
            </a:r>
          </a:p>
          <a:p>
            <a:r>
              <a:rPr lang="en-US" dirty="0" smtClean="0"/>
              <a:t>Pilot program</a:t>
            </a:r>
          </a:p>
          <a:p>
            <a:pPr lvl="1"/>
            <a:r>
              <a:rPr lang="en-US" dirty="0" smtClean="0"/>
              <a:t>Begin with Executives as mentors</a:t>
            </a:r>
          </a:p>
          <a:p>
            <a:pPr lvl="1"/>
            <a:r>
              <a:rPr lang="en-US" dirty="0" smtClean="0"/>
              <a:t>Mentors assigned to high-potentials in different branches of the organizational tree</a:t>
            </a:r>
          </a:p>
          <a:p>
            <a:pPr lvl="1"/>
            <a:r>
              <a:rPr lang="en-US" dirty="0" smtClean="0"/>
              <a:t>Limited time period</a:t>
            </a:r>
          </a:p>
          <a:p>
            <a:pPr lvl="1"/>
            <a:r>
              <a:rPr lang="en-US" dirty="0" smtClean="0"/>
              <a:t>Review at the end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PC’s Formal Mentoring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What have we learned so far?</a:t>
            </a:r>
          </a:p>
          <a:p>
            <a:r>
              <a:rPr lang="en-US" dirty="0" smtClean="0"/>
              <a:t>Mentors are excited but anxious.</a:t>
            </a:r>
          </a:p>
          <a:p>
            <a:r>
              <a:rPr lang="en-US" dirty="0" smtClean="0"/>
              <a:t>Mentors do not know what is expected of them, or the difference between mentoring and coaching.</a:t>
            </a:r>
          </a:p>
          <a:p>
            <a:r>
              <a:rPr lang="en-US" dirty="0" smtClean="0"/>
              <a:t>Mentors have a hard time connecting without structure.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Mentoring at 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“Working </a:t>
            </a:r>
            <a:r>
              <a:rPr lang="en-US" dirty="0"/>
              <a:t>at an ESOP company is like being on a team where you contribute to shared success.  As a manager at an ESOP company, it’s easier to </a:t>
            </a:r>
            <a:r>
              <a:rPr lang="en-US" dirty="0" smtClean="0"/>
              <a:t>talk to </a:t>
            </a:r>
            <a:r>
              <a:rPr lang="en-US" dirty="0"/>
              <a:t>my direct reports on the benefits of caring about the success of not only our projects, but our coworkers projects as </a:t>
            </a:r>
            <a:r>
              <a:rPr lang="en-US" dirty="0" smtClean="0"/>
              <a:t>well…”</a:t>
            </a:r>
          </a:p>
          <a:p>
            <a:pPr marL="0" indent="0">
              <a:buNone/>
            </a:pPr>
            <a:r>
              <a:rPr lang="en-US" dirty="0" smtClean="0"/>
              <a:t>- PC Project Manager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419600"/>
            <a:ext cx="33528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 at PC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Hired the Coaching Center of Vermont</a:t>
            </a:r>
          </a:p>
          <a:p>
            <a:pPr>
              <a:buNone/>
            </a:pPr>
            <a:r>
              <a:rPr lang="en-US" smtClean="0"/>
              <a:t>	www.CoachingCenterOfVT.com</a:t>
            </a:r>
            <a:endParaRPr lang="en-US" dirty="0" smtClean="0"/>
          </a:p>
          <a:p>
            <a:r>
              <a:rPr lang="en-US" dirty="0" smtClean="0"/>
              <a:t>Use Coaching for Great Work by Box of Crayons</a:t>
            </a:r>
          </a:p>
          <a:p>
            <a:pPr>
              <a:buNone/>
            </a:pPr>
            <a:r>
              <a:rPr lang="en-US" dirty="0" smtClean="0"/>
              <a:t>	www.CoachingForGreatWork.com</a:t>
            </a:r>
          </a:p>
          <a:p>
            <a:pPr>
              <a:buNone/>
            </a:pPr>
            <a:r>
              <a:rPr lang="en-US" dirty="0" smtClean="0"/>
              <a:t>	www.BoxOfCrayons.biz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 at 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“…the </a:t>
            </a:r>
            <a:r>
              <a:rPr lang="en-US" sz="2800" dirty="0"/>
              <a:t>end result is an individual who is held accountable for their decisions and the agreements they make, becomes a self-starter and enjoys personal success with their working experience while building a sense of ownership to a common objective</a:t>
            </a:r>
            <a:r>
              <a:rPr lang="en-US" sz="2800" dirty="0" smtClean="0"/>
              <a:t>.”</a:t>
            </a:r>
          </a:p>
          <a:p>
            <a:pPr marL="0" indent="0">
              <a:buNone/>
            </a:pPr>
            <a:r>
              <a:rPr lang="en-US" sz="2800" dirty="0" smtClean="0"/>
              <a:t>- PC Senior Project Manager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2133600"/>
            <a:ext cx="1818707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Line 2"/>
          <p:cNvSpPr>
            <a:spLocks noChangeShapeType="1"/>
          </p:cNvSpPr>
          <p:nvPr/>
        </p:nvSpPr>
        <p:spPr bwMode="auto">
          <a:xfrm>
            <a:off x="1425575" y="2911475"/>
            <a:ext cx="443865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914400" y="2133600"/>
            <a:ext cx="1528762" cy="900112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9F00FF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685800" y="2895600"/>
            <a:ext cx="7489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7200" b="1" dirty="0" smtClean="0">
                <a:solidFill>
                  <a:srgbClr val="DC5B4D"/>
                </a:solidFill>
              </a:rPr>
              <a:t>A</a:t>
            </a:r>
            <a:endParaRPr lang="en-US" sz="800" dirty="0" smtClean="0">
              <a:solidFill>
                <a:prstClr val="black"/>
              </a:solidFill>
            </a:endParaRPr>
          </a:p>
          <a:p>
            <a:pPr eaLnBrk="0" hangingPunct="0"/>
            <a:endParaRPr lang="en-US" sz="2400" dirty="0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7315200" y="2590800"/>
            <a:ext cx="8445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7200" b="1" dirty="0">
                <a:solidFill>
                  <a:srgbClr val="80FF00"/>
                </a:solidFill>
              </a:rPr>
              <a:t>B</a:t>
            </a:r>
            <a:endParaRPr lang="en-US" sz="2400" dirty="0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 rot="10800000" flipV="1">
            <a:off x="1295400" y="2105025"/>
            <a:ext cx="10604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accent2">
                <a:alpha val="74998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80FF00"/>
                </a:solidFill>
                <a:latin typeface="+mn-lt"/>
                <a:ea typeface="ＭＳ Ｐゴシック" charset="-128"/>
                <a:cs typeface="ＭＳ Ｐゴシック" charset="-128"/>
              </a:rPr>
              <a:t>B</a:t>
            </a:r>
            <a:endParaRPr lang="en-US" sz="16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6470650" y="242570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chemeClr val="bg1"/>
                </a:solidFill>
              </a:rPr>
              <a:t>?</a:t>
            </a:r>
            <a:endParaRPr lang="en-US" sz="3600" b="1"/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>
            <a:off x="5900738" y="2471738"/>
            <a:ext cx="0" cy="7762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4" name="Line 9"/>
          <p:cNvSpPr>
            <a:spLocks noChangeShapeType="1"/>
          </p:cNvSpPr>
          <p:nvPr/>
        </p:nvSpPr>
        <p:spPr bwMode="auto">
          <a:xfrm>
            <a:off x="7400925" y="2500313"/>
            <a:ext cx="0" cy="7762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1627188" y="4551363"/>
            <a:ext cx="6054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4400">
                <a:solidFill>
                  <a:srgbClr val="DC5B4D"/>
                </a:solidFill>
              </a:rPr>
              <a:t>Visionary Leader Model</a:t>
            </a:r>
            <a:endParaRPr lang="en-US" sz="440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Practice!</a:t>
            </a:r>
            <a:endParaRPr lang="en-US" dirty="0"/>
          </a:p>
        </p:txBody>
      </p:sp>
      <p:pic>
        <p:nvPicPr>
          <p:cNvPr id="4" name="Content Placeholder 3" descr="brain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5" r="-40915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 at PC - PDMs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Restructuring our Performance Development Meeting forms as a coaching tool</a:t>
            </a:r>
          </a:p>
          <a:p>
            <a:r>
              <a:rPr lang="en-US" dirty="0" smtClean="0"/>
              <a:t>Review previous goals</a:t>
            </a:r>
          </a:p>
          <a:p>
            <a:r>
              <a:rPr lang="en-US" dirty="0" smtClean="0"/>
              <a:t>Establish new goals using Position Descriptions as a baseline “B”</a:t>
            </a:r>
          </a:p>
          <a:p>
            <a:r>
              <a:rPr lang="en-US" dirty="0" smtClean="0"/>
              <a:t>Focus on behavior</a:t>
            </a:r>
          </a:p>
          <a:p>
            <a:pPr lvl="1"/>
            <a:r>
              <a:rPr lang="en-US" dirty="0" smtClean="0"/>
              <a:t>Who, What, When, and How but not Why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 at PC - PDMs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What have we learned so far?</a:t>
            </a:r>
          </a:p>
          <a:p>
            <a:r>
              <a:rPr lang="en-US" dirty="0" smtClean="0"/>
              <a:t>Some managers really get it.</a:t>
            </a:r>
          </a:p>
          <a:p>
            <a:r>
              <a:rPr lang="en-US" dirty="0" smtClean="0"/>
              <a:t>Many managers have a very difficult time being a coach and need additional training and continuous feedback.</a:t>
            </a:r>
          </a:p>
          <a:p>
            <a:r>
              <a:rPr lang="en-US" dirty="0" smtClean="0"/>
              <a:t>It is much more effective to teach the manager to coach than to try to coach all of direct reports.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Content Placeholder 5" descr="Fotolia_36149935_XS-1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25" r="-10325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Development at PC</a:t>
            </a:r>
          </a:p>
          <a:p>
            <a:pPr marL="514350" indent="-514350"/>
            <a:r>
              <a:rPr lang="en-US" dirty="0" smtClean="0"/>
              <a:t>Mentoring</a:t>
            </a:r>
          </a:p>
          <a:p>
            <a:pPr marL="514350" indent="-514350"/>
            <a:r>
              <a:rPr lang="en-US" dirty="0" smtClean="0"/>
              <a:t>Coaching</a:t>
            </a:r>
          </a:p>
          <a:p>
            <a:pPr marL="514350" indent="-514350"/>
            <a:r>
              <a:rPr lang="en-US" dirty="0" smtClean="0"/>
              <a:t>Practice!</a:t>
            </a:r>
          </a:p>
          <a:p>
            <a:pPr marL="514350" indent="-514350"/>
            <a:r>
              <a:rPr lang="en-US" dirty="0" smtClean="0"/>
              <a:t>Your input</a:t>
            </a:r>
          </a:p>
          <a:p>
            <a:pPr marL="514350" indent="-514350"/>
            <a:r>
              <a:rPr lang="en-US" dirty="0" smtClean="0"/>
              <a:t>Wrap up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Construction Company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495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Formerly Pizzagalli Construction Co.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ESOP started in 2001 at 30% employee-owned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Progressed to 80% in 2007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100% employee-owned in April 2009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Headquartered in South Burlington, Vermont</a:t>
            </a:r>
          </a:p>
        </p:txBody>
      </p:sp>
      <p:pic>
        <p:nvPicPr>
          <p:cNvPr id="4098" name="Picture 2" descr="X:\Common\Photo Library\Offices\193 Tilley Drive\Completed Photos by S Teare\_DSC5955_cro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18" y="3850090"/>
            <a:ext cx="8074767" cy="26269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PC Construction Company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One of the largest Employee-Owned Contractors in the US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General Contracting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Construction Management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Design/Build Services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Private and Public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Projects of all sizes</a:t>
            </a:r>
          </a:p>
        </p:txBody>
      </p:sp>
      <p:pic>
        <p:nvPicPr>
          <p:cNvPr id="1026" name="Picture 2" descr="X:\Common\Photo Library\Projects\Buildings and Facilities\L.L. Bean\LL Bean Ross Park Mall, PA\090209_image_pittsburgh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743200"/>
            <a:ext cx="32766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PC Construction Company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447800"/>
            <a:ext cx="70104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Operations from Maine to Georgia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Water Treatment division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Water Treatment Plants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Wastewater Treatment Plants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Buildings &amp; Facilities division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Education, Energy, Health Care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Hospitality, Commercial, Special Projects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Manufacturing &amp; Industrial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X:\Common\Photo Library\Projects\Buildings and Facilities\84 Marginal Way\Completed\84 Marginal Way Exterior  2008-11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4191000"/>
            <a:ext cx="2292096" cy="1719072"/>
          </a:xfrm>
          <a:prstGeom prst="rect">
            <a:avLst/>
          </a:prstGeom>
          <a:noFill/>
        </p:spPr>
      </p:pic>
      <p:pic>
        <p:nvPicPr>
          <p:cNvPr id="2051" name="Picture 3" descr="X:\Common\Photo Library\Projects\Water Treatment\H.L Mooney\HLmooneypla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371600"/>
            <a:ext cx="2190750" cy="1646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Construction Company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2590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Current workforce just over 700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275 + administrative employees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440 + field employees</a:t>
            </a:r>
          </a:p>
        </p:txBody>
      </p:sp>
      <p:pic>
        <p:nvPicPr>
          <p:cNvPr id="1026" name="Picture 2" descr="X:\Common\Photo Library\People\People_Trades_Working\Trades\Craftworker 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5850041" cy="3478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X:\Common\Corporate Logos\PC Diamond Logo 60 (Gold)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3048000"/>
            <a:ext cx="286020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Case for Development</a:t>
            </a:r>
            <a:endParaRPr lang="en-US" dirty="0"/>
          </a:p>
        </p:txBody>
      </p:sp>
      <p:sp>
        <p:nvSpPr>
          <p:cNvPr id="10" name="Notched Right Arrow 9"/>
          <p:cNvSpPr/>
          <p:nvPr/>
        </p:nvSpPr>
        <p:spPr>
          <a:xfrm>
            <a:off x="1676400" y="5638800"/>
            <a:ext cx="5943600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514600"/>
            <a:ext cx="25717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264142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Mentoring vs. Coaching</a:t>
            </a:r>
            <a:endParaRPr lang="en-US" dirty="0"/>
          </a:p>
        </p:txBody>
      </p:sp>
      <p:pic>
        <p:nvPicPr>
          <p:cNvPr id="4" name="Content Placeholder 3" descr="coaching_habit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059" r="-14059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Mentoring at PC</a:t>
            </a:r>
            <a:endParaRPr lang="en-US" dirty="0"/>
          </a:p>
        </p:txBody>
      </p:sp>
      <p:pic>
        <p:nvPicPr>
          <p:cNvPr id="1026" name="Picture 2" descr="X:\Common\Photo Library\People\People_Trades_Working\Trades\Corbalis ladde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2360303" cy="3911718"/>
          </a:xfrm>
          <a:prstGeom prst="rect">
            <a:avLst/>
          </a:prstGeom>
          <a:noFill/>
        </p:spPr>
      </p:pic>
      <p:pic>
        <p:nvPicPr>
          <p:cNvPr id="1027" name="Picture 3" descr="X:\Common\Photo Library\People\People_Trades_Working\Posed Team Shots\Nutting - DHMC Outpatient Surgery Center 0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3352800" cy="2514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28" name="Picture 4" descr="X:\Common\Photo Library\People\People_Trades_Working\Meetings\DSC0077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3558082" cy="247583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704</Words>
  <Application>Microsoft Macintosh PowerPoint</Application>
  <PresentationFormat>On-screen Show (4:3)</PresentationFormat>
  <Paragraphs>115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Mentoring and Coaching New Employee-Owners: A Co-Worker Perspective </vt:lpstr>
      <vt:lpstr>Outline</vt:lpstr>
      <vt:lpstr>PC Construction Company</vt:lpstr>
      <vt:lpstr>PC Construction Company</vt:lpstr>
      <vt:lpstr>PC Construction Company</vt:lpstr>
      <vt:lpstr>PC Construction Company</vt:lpstr>
      <vt:lpstr>Building a Case for Development</vt:lpstr>
      <vt:lpstr>Mentoring vs. Coaching</vt:lpstr>
      <vt:lpstr>Mentoring at PC</vt:lpstr>
      <vt:lpstr>PC’s Formal Mentoring Program</vt:lpstr>
      <vt:lpstr>PC’s Formal Mentoring Program</vt:lpstr>
      <vt:lpstr>Mentoring at PC</vt:lpstr>
      <vt:lpstr>Coaching at PC</vt:lpstr>
      <vt:lpstr>Coaching at PC</vt:lpstr>
      <vt:lpstr>Coaching</vt:lpstr>
      <vt:lpstr>Practice!</vt:lpstr>
      <vt:lpstr>Coaching at PC - PDMs</vt:lpstr>
      <vt:lpstr>Coaching at PC - PDMs</vt:lpstr>
      <vt:lpstr>Questions?</vt:lpstr>
    </vt:vector>
  </TitlesOfParts>
  <Company>Pizzagalli Construction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Mentoring and Coaching New Employee-Owners: A Co-Worker Perspective</dc:title>
  <dc:creator>Bob Correll</dc:creator>
  <cp:lastModifiedBy>J Crystal</cp:lastModifiedBy>
  <cp:revision>47</cp:revision>
  <dcterms:created xsi:type="dcterms:W3CDTF">2012-06-06T20:27:52Z</dcterms:created>
  <dcterms:modified xsi:type="dcterms:W3CDTF">2012-06-19T22:09:09Z</dcterms:modified>
</cp:coreProperties>
</file>