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8" r:id="rId1"/>
  </p:sldMasterIdLst>
  <p:notesMasterIdLst>
    <p:notesMasterId r:id="rId41"/>
  </p:notesMasterIdLst>
  <p:handoutMasterIdLst>
    <p:handoutMasterId r:id="rId42"/>
  </p:handoutMasterIdLst>
  <p:sldIdLst>
    <p:sldId id="350" r:id="rId2"/>
    <p:sldId id="417" r:id="rId3"/>
    <p:sldId id="416" r:id="rId4"/>
    <p:sldId id="399" r:id="rId5"/>
    <p:sldId id="392" r:id="rId6"/>
    <p:sldId id="386" r:id="rId7"/>
    <p:sldId id="418" r:id="rId8"/>
    <p:sldId id="415" r:id="rId9"/>
    <p:sldId id="420" r:id="rId10"/>
    <p:sldId id="405" r:id="rId11"/>
    <p:sldId id="447" r:id="rId12"/>
    <p:sldId id="448" r:id="rId13"/>
    <p:sldId id="422" r:id="rId14"/>
    <p:sldId id="424" r:id="rId15"/>
    <p:sldId id="425" r:id="rId16"/>
    <p:sldId id="426" r:id="rId17"/>
    <p:sldId id="427" r:id="rId18"/>
    <p:sldId id="428" r:id="rId19"/>
    <p:sldId id="429" r:id="rId20"/>
    <p:sldId id="430" r:id="rId21"/>
    <p:sldId id="431" r:id="rId22"/>
    <p:sldId id="432" r:id="rId23"/>
    <p:sldId id="433" r:id="rId24"/>
    <p:sldId id="434" r:id="rId25"/>
    <p:sldId id="435" r:id="rId26"/>
    <p:sldId id="436" r:id="rId27"/>
    <p:sldId id="437" r:id="rId28"/>
    <p:sldId id="438" r:id="rId29"/>
    <p:sldId id="439" r:id="rId30"/>
    <p:sldId id="440" r:id="rId31"/>
    <p:sldId id="441" r:id="rId32"/>
    <p:sldId id="442" r:id="rId33"/>
    <p:sldId id="443" r:id="rId34"/>
    <p:sldId id="444" r:id="rId35"/>
    <p:sldId id="445" r:id="rId36"/>
    <p:sldId id="446" r:id="rId37"/>
    <p:sldId id="396" r:id="rId38"/>
    <p:sldId id="370" r:id="rId39"/>
    <p:sldId id="369" r:id="rId40"/>
  </p:sldIdLst>
  <p:sldSz cx="9144000" cy="6858000" type="screen4x3"/>
  <p:notesSz cx="7315200" cy="9601200"/>
  <p:custShowLst>
    <p:custShow name="Value Prop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000099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2" autoAdjust="0"/>
  </p:normalViewPr>
  <p:slideViewPr>
    <p:cSldViewPr showGuides="1">
      <p:cViewPr varScale="1">
        <p:scale>
          <a:sx n="75" d="100"/>
          <a:sy n="75" d="100"/>
        </p:scale>
        <p:origin x="-10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9C42F73-5B52-429C-B11D-BBFDEF6FAA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1036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2313"/>
            <a:ext cx="4797425" cy="3597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332" tIns="48667" rIns="97332" bIns="48667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983739A8-350E-4228-AEE4-22AFFF6BF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6051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F4F9B-E13A-4160-8BBA-7734A9049F20}" type="slidenum">
              <a:rPr lang="en-US"/>
              <a:pPr/>
              <a:t>0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aseline="0" dirty="0" smtClean="0"/>
              <a:t>KAF: 200-year history. What does “good” look like? Another 200+ years of business and mission achievement.</a:t>
            </a:r>
            <a:endParaRPr lang="en-US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9E7E58-48BD-4D44-9779-85A6FCAC29C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D7AA5-CBB6-46C0-AC2B-13BFD580752E}" type="slidenum">
              <a:rPr lang="en-US"/>
              <a:pPr/>
              <a:t>37</a:t>
            </a:fld>
            <a:endParaRPr lang="en-US"/>
          </a:p>
        </p:txBody>
      </p:sp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61" tIns="48331" rIns="96661" bIns="48331" anchor="b"/>
          <a:lstStyle/>
          <a:p>
            <a:pPr algn="r"/>
            <a:fld id="{32E748DE-1D84-41EF-B98A-28A9C72B00BF}" type="slidenum">
              <a:rPr lang="en-US" sz="1300">
                <a:latin typeface="Times" pitchFamily="18" charset="0"/>
              </a:rPr>
              <a:pPr algn="r"/>
              <a:t>37</a:t>
            </a:fld>
            <a:endParaRPr lang="en-US" sz="1300">
              <a:latin typeface="Times" pitchFamily="18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8413" y="723900"/>
            <a:ext cx="4783137" cy="3587750"/>
          </a:xfrm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8" y="4560570"/>
            <a:ext cx="5366173" cy="4318874"/>
          </a:xfrm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 defTabSz="9604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 algn="ctr" defTabSz="9604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 algn="ctr" defTabSz="9604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algn="ctr" defTabSz="9604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algn="ctr" defTabSz="960438" eaLnBrk="0" hangingPunct="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algn="ctr" defTabSz="9604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/>
            <a:fld id="{A9A74821-DCE7-4155-88C1-11C358DEE023}" type="slidenum">
              <a:rPr lang="en-US" sz="1100" smtClean="0">
                <a:latin typeface="Times New Roman" pitchFamily="18" charset="0"/>
              </a:rPr>
              <a:pPr algn="r"/>
              <a:t>3</a:t>
            </a:fld>
            <a:endParaRPr lang="en-US" sz="1100" smtClean="0">
              <a:latin typeface="Times New Roman" pitchFamily="18" charset="0"/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3739A8-350E-4228-AEE4-22AFFF6BF8A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ChangeArrowheads="1"/>
          </p:cNvSpPr>
          <p:nvPr/>
        </p:nvSpPr>
        <p:spPr bwMode="auto">
          <a:xfrm>
            <a:off x="0" y="0"/>
            <a:ext cx="9144000" cy="26670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spAutoFit/>
          </a:bodyPr>
          <a:lstStyle/>
          <a:p>
            <a:endParaRPr lang="en-US"/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pPr algn="r"/>
            <a:endParaRPr lang="en-US" sz="900">
              <a:latin typeface="Arial" charset="0"/>
            </a:endParaRPr>
          </a:p>
        </p:txBody>
      </p:sp>
      <p:sp>
        <p:nvSpPr>
          <p:cNvPr id="4382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971800"/>
            <a:ext cx="6400800" cy="3048000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143000" y="609600"/>
            <a:ext cx="6172200" cy="13716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3827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5563" y="1447800"/>
            <a:ext cx="1066800" cy="712788"/>
          </a:xfrm>
          <a:prstGeom prst="rect">
            <a:avLst/>
          </a:prstGeom>
          <a:noFill/>
        </p:spPr>
      </p:pic>
      <p:sp>
        <p:nvSpPr>
          <p:cNvPr id="438280" name="Line 8"/>
          <p:cNvSpPr>
            <a:spLocks noChangeShapeType="1"/>
          </p:cNvSpPr>
          <p:nvPr/>
        </p:nvSpPr>
        <p:spPr bwMode="auto">
          <a:xfrm>
            <a:off x="0" y="26670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8281" name="Text Box 9"/>
          <p:cNvSpPr txBox="1">
            <a:spLocks noChangeArrowheads="1"/>
          </p:cNvSpPr>
          <p:nvPr/>
        </p:nvSpPr>
        <p:spPr bwMode="auto">
          <a:xfrm>
            <a:off x="5638800" y="6400800"/>
            <a:ext cx="35052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2064" tIns="46033" rIns="92064" bIns="46033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grpSp>
        <p:nvGrpSpPr>
          <p:cNvPr id="11" name="Group 11"/>
          <p:cNvGrpSpPr>
            <a:grpSpLocks/>
          </p:cNvGrpSpPr>
          <p:nvPr userDrawn="1"/>
        </p:nvGrpSpPr>
        <p:grpSpPr bwMode="auto">
          <a:xfrm>
            <a:off x="3630613" y="1331913"/>
            <a:ext cx="1749425" cy="4194175"/>
            <a:chOff x="0" y="2642"/>
            <a:chExt cx="1102" cy="2642"/>
          </a:xfrm>
        </p:grpSpPr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2642"/>
              <a:ext cx="1102" cy="26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0" y="2642"/>
              <a:ext cx="1102" cy="9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en-US"/>
                <a:t>  </a:t>
              </a:r>
              <a:r>
                <a:rPr lang="en-US" sz="4600"/>
                <a:t> </a:t>
              </a:r>
              <a:r>
                <a:rPr lang="en-US"/>
                <a:t>                     </a:t>
              </a:r>
            </a:p>
            <a:p>
              <a:pPr eaLnBrk="0" hangingPunct="0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6161D13-B9FC-47CB-9D3A-F99EEC7C5D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84B2CD-70C9-48D7-AB1D-BC07ACE90D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791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114800"/>
            <a:ext cx="7772400" cy="1981200"/>
          </a:xfrm>
        </p:spPr>
        <p:txBody>
          <a:bodyPr anchor="b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008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ESOP Sustainability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576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400800"/>
            <a:ext cx="54864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7772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7CB16D-20BF-4B0C-AD2A-9F3F23634A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>
          <a:xfrm>
            <a:off x="7620000" y="64008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819400" y="64008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ESOP Sustainability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D02E5-FB1E-4063-BF56-8E9F8B56D4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9BE595-7A82-45E0-84C3-B3D9791858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 dirty="0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048000" y="64008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ESOP Sustainability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CF7396-1B18-42DF-86B6-0CA4B5CA69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ESOP Sustainability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CB48A5-80E7-4ECD-9962-A0AA82E789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5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ESOP Sustainability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02FA369-0FDA-4145-B22C-D768FCC086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ESOP Sustainability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2E65191-6D42-434C-8D41-7817735B0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CDDCF8-B93E-48A9-AD9B-24E575C959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ChangeArrowheads="1"/>
          </p:cNvSpPr>
          <p:nvPr/>
        </p:nvSpPr>
        <p:spPr bwMode="auto">
          <a:xfrm>
            <a:off x="0" y="7938"/>
            <a:ext cx="9144000" cy="106838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1066800" y="6400800"/>
            <a:ext cx="8077200" cy="457200"/>
          </a:xfrm>
          <a:prstGeom prst="rect">
            <a:avLst/>
          </a:prstGeom>
          <a:solidFill>
            <a:srgbClr val="281E6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en-US" sz="2400"/>
          </a:p>
        </p:txBody>
      </p:sp>
      <p:sp>
        <p:nvSpPr>
          <p:cNvPr id="4372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72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7254" name="Rectangle 6"/>
          <p:cNvSpPr>
            <a:spLocks noChangeArrowheads="1"/>
          </p:cNvSpPr>
          <p:nvPr/>
        </p:nvSpPr>
        <p:spPr bwMode="auto">
          <a:xfrm>
            <a:off x="55626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4" rIns="91429" bIns="45714" anchor="b"/>
          <a:lstStyle/>
          <a:p>
            <a:pPr algn="r"/>
            <a:endParaRPr lang="en-US" sz="9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37255" name="Rectangle 7"/>
          <p:cNvSpPr>
            <a:spLocks noChangeArrowheads="1"/>
          </p:cNvSpPr>
          <p:nvPr/>
        </p:nvSpPr>
        <p:spPr bwMode="auto">
          <a:xfrm>
            <a:off x="0" y="6400800"/>
            <a:ext cx="1066800" cy="4572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725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tx2"/>
                </a:solidFill>
                <a:latin typeface="+mn-lt"/>
              </a:defRPr>
            </a:lvl1pPr>
          </a:lstStyle>
          <a:p>
            <a:fld id="{E7E9D7B0-D8C1-4B47-A655-2F21D4420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372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48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/>
              <a:t>June 8, 2012</a:t>
            </a:r>
            <a:endParaRPr lang="en-US"/>
          </a:p>
        </p:txBody>
      </p:sp>
      <p:pic>
        <p:nvPicPr>
          <p:cNvPr id="437258" name="Picture 1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15" cstate="print">
            <a:lum contrast="6000"/>
          </a:blip>
          <a:srcRect/>
          <a:stretch>
            <a:fillRect/>
          </a:stretch>
        </p:blipFill>
        <p:spPr bwMode="auto">
          <a:xfrm>
            <a:off x="8153400" y="228600"/>
            <a:ext cx="914400" cy="609600"/>
          </a:xfrm>
          <a:prstGeom prst="rect">
            <a:avLst/>
          </a:prstGeom>
          <a:noFill/>
        </p:spPr>
      </p:pic>
      <p:sp>
        <p:nvSpPr>
          <p:cNvPr id="437259" name="Line 11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7403" name="Line 11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rgbClr val="C8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2895600" y="6400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VEOC Conference  |  ESOP Sustainability</a:t>
            </a: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72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72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72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72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43725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Wingdings" pitchFamily="2" charset="2"/>
        <a:buChar char="Ø"/>
        <a:defRPr sz="26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80000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mailto:Judy@esopeconomics.com" TargetMode="External"/><Relationship Id="rId2" Type="http://schemas.openxmlformats.org/officeDocument/2006/relationships/hyperlink" Target="mailto:alex@praxisCG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peter.paquette@tarndale.co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971800"/>
            <a:ext cx="7391400" cy="3048000"/>
          </a:xfrm>
        </p:spPr>
        <p:txBody>
          <a:bodyPr/>
          <a:lstStyle/>
          <a:p>
            <a:r>
              <a:rPr lang="en-US" sz="2400" dirty="0"/>
              <a:t>Vermont Employee Ownership Center</a:t>
            </a:r>
          </a:p>
          <a:p>
            <a:r>
              <a:rPr lang="en-US" sz="2400" dirty="0" smtClean="0"/>
              <a:t>2012 </a:t>
            </a:r>
            <a:r>
              <a:rPr lang="en-US" sz="2400" dirty="0"/>
              <a:t>Conference</a:t>
            </a:r>
          </a:p>
          <a:p>
            <a:r>
              <a:rPr lang="en-US" sz="1600" dirty="0"/>
              <a:t>Burlington, Vermont</a:t>
            </a:r>
          </a:p>
          <a:p>
            <a:r>
              <a:rPr lang="en-US" sz="1600" dirty="0"/>
              <a:t>June </a:t>
            </a:r>
            <a:r>
              <a:rPr lang="en-US" sz="1600" dirty="0" smtClean="0"/>
              <a:t>8, 2012</a:t>
            </a:r>
            <a:endParaRPr lang="en-US" sz="16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Alex Moss | Praxis Consulting Group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Judy </a:t>
            </a:r>
            <a:r>
              <a:rPr lang="en-US" sz="2400" dirty="0" err="1" smtClean="0"/>
              <a:t>Kornfeld</a:t>
            </a:r>
            <a:r>
              <a:rPr lang="en-US" sz="2400" dirty="0" smtClean="0"/>
              <a:t> | ESOP Economics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Peter Paquette | </a:t>
            </a:r>
            <a:r>
              <a:rPr lang="en-US" sz="2400" dirty="0" err="1" smtClean="0"/>
              <a:t>Tarndale</a:t>
            </a:r>
            <a:endParaRPr lang="en-US" sz="1800" dirty="0"/>
          </a:p>
        </p:txBody>
      </p:sp>
      <p:sp>
        <p:nvSpPr>
          <p:cNvPr id="348169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Sustaining Employee-Owned Firms Over the Long-Term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Should Your Company</a:t>
            </a:r>
            <a:br>
              <a:rPr lang="en-US" smtClean="0"/>
            </a:br>
            <a:r>
              <a:rPr lang="en-US" smtClean="0"/>
              <a:t>Remain ESOP Owned?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Does ESOP ownership generate return in excess of costs? </a:t>
            </a:r>
          </a:p>
          <a:p>
            <a:pPr lvl="1"/>
            <a:r>
              <a:rPr lang="en-US" sz="2000" dirty="0" smtClean="0"/>
              <a:t>What’s your “Return On Ownership” (ROO)?</a:t>
            </a:r>
          </a:p>
          <a:p>
            <a:pPr lvl="0"/>
            <a:r>
              <a:rPr lang="en-US" sz="2400" dirty="0" smtClean="0"/>
              <a:t>Costs</a:t>
            </a:r>
          </a:p>
          <a:p>
            <a:pPr lvl="1"/>
            <a:r>
              <a:rPr lang="en-US" sz="2000" dirty="0" smtClean="0"/>
              <a:t>Direct $ expense + staff time + hassle + regulatory risk</a:t>
            </a:r>
          </a:p>
          <a:p>
            <a:r>
              <a:rPr lang="en-US" sz="2400" dirty="0" smtClean="0"/>
              <a:t>Benefits</a:t>
            </a:r>
          </a:p>
          <a:p>
            <a:pPr lvl="1"/>
            <a:r>
              <a:rPr lang="en-US" sz="2000" dirty="0" smtClean="0"/>
              <a:t>Tax savings + operational performance improvement + intrinsic value of independence</a:t>
            </a:r>
          </a:p>
          <a:p>
            <a:r>
              <a:rPr lang="en-US" sz="2400" dirty="0" smtClean="0"/>
              <a:t>What’s your alternative?</a:t>
            </a:r>
          </a:p>
          <a:p>
            <a:pPr lvl="1"/>
            <a:r>
              <a:rPr lang="en-US" sz="2000" dirty="0" smtClean="0"/>
              <a:t>Repurchase obligation is universal, ESOPs give it a name and shape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955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Inter-Dependent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manage the *ESOP*, as a benefit and ownership plan, sustainably?</a:t>
            </a:r>
          </a:p>
          <a:p>
            <a:r>
              <a:rPr lang="en-US" dirty="0" smtClean="0"/>
              <a:t>Can we manage the *company* sustainably?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499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Judy </a:t>
            </a:r>
            <a:r>
              <a:rPr lang="en-US" dirty="0" err="1" smtClean="0"/>
              <a:t>Kornfeld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522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Peter Paquette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247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Challenges to ESOP Sustainability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Hostile legislative / regulatory environment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Business model fails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Repurchase obligation is too great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No consensus view of shareholder value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Succession discontinuity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Business is not run like an ESOP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Plan design time bombs go off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Purchase offer is “too good to ignore”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562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Hostile Legislative / Regulatory Environment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ESOPs are creatures of the federal tax code and ERISA</a:t>
            </a:r>
          </a:p>
          <a:p>
            <a:endParaRPr lang="en-US" dirty="0" smtClean="0"/>
          </a:p>
          <a:p>
            <a:r>
              <a:rPr lang="en-US" dirty="0" smtClean="0"/>
              <a:t>Potential efforts to curtail ESOPs</a:t>
            </a:r>
          </a:p>
          <a:p>
            <a:pPr lvl="1"/>
            <a:r>
              <a:rPr lang="en-US" dirty="0" smtClean="0"/>
              <a:t>Tax reform</a:t>
            </a:r>
          </a:p>
          <a:p>
            <a:pPr lvl="1"/>
            <a:r>
              <a:rPr lang="en-US" dirty="0" err="1" smtClean="0"/>
              <a:t>DoL</a:t>
            </a:r>
            <a:r>
              <a:rPr lang="en-US" dirty="0"/>
              <a:t> </a:t>
            </a:r>
            <a:r>
              <a:rPr lang="en-US" dirty="0" smtClean="0"/>
              <a:t>aggressive enforcement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Advocacy efforts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957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2a.  Business model fails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ESOPs can not overcome a flawed business model, e.g., Polaroid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ESOPs cannot overcome a poor implementation, e.g., United Airlines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ESOPs cannot overcome management fraud, e.g., Enron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48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2b.  Business model fails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Sustainability of the ESOP, as previously defined, must be a strategic imperative</a:t>
            </a:r>
          </a:p>
          <a:p>
            <a:pPr lvl="1" eaLnBrk="1" hangingPunct="1"/>
            <a:r>
              <a:rPr lang="en-US" smtClean="0"/>
              <a:t>If not, sustainability is a matter of luck rather than design / purpose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3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3.  Repurchase obligation is to great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 problem is not repurchase obligation per se, but repurchase obligation in excess of normal benefits levels</a:t>
            </a:r>
          </a:p>
          <a:p>
            <a:endParaRPr lang="en-US" sz="2000" dirty="0" smtClean="0"/>
          </a:p>
          <a:p>
            <a:r>
              <a:rPr lang="en-US" sz="2000" dirty="0" smtClean="0"/>
              <a:t>Valuation issue:  current valuation standards for ESOPs  incompatible with “ESOP in perpetuity”</a:t>
            </a:r>
          </a:p>
          <a:p>
            <a:pPr lvl="1"/>
            <a:r>
              <a:rPr lang="en-US" sz="1800" dirty="0" smtClean="0"/>
              <a:t>Current standard:  willing buyer/willing seller from IRS Revenue Ruling 59-60</a:t>
            </a:r>
          </a:p>
          <a:p>
            <a:pPr lvl="2"/>
            <a:r>
              <a:rPr lang="en-US" sz="1600" dirty="0" smtClean="0"/>
              <a:t>Written in 1959, before ERISA law of 1974</a:t>
            </a:r>
          </a:p>
          <a:p>
            <a:pPr lvl="1"/>
            <a:r>
              <a:rPr lang="en-US" sz="1800" dirty="0" smtClean="0"/>
              <a:t>This standard does not consider repurchase obligation in excess of normal benefits levels as a claim against cash for valuation purposes</a:t>
            </a:r>
          </a:p>
          <a:p>
            <a:endParaRPr lang="en-US" sz="2000" dirty="0" smtClean="0"/>
          </a:p>
          <a:p>
            <a:r>
              <a:rPr lang="en-US" sz="2000" dirty="0" smtClean="0"/>
              <a:t>Management issue:  may mean a fluctuating share price </a:t>
            </a:r>
          </a:p>
          <a:p>
            <a:pPr lvl="1"/>
            <a:r>
              <a:rPr lang="en-US" sz="1800" dirty="0" smtClean="0"/>
              <a:t>Communication, communication, communication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500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4a.  No consensus definition of shareholder value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smtClean="0"/>
              <a:t>Different views / lack of definitional alignment of shareholder value among the following:</a:t>
            </a:r>
          </a:p>
          <a:p>
            <a:pPr lvl="1"/>
            <a:r>
              <a:rPr lang="en-US" sz="2000" smtClean="0"/>
              <a:t>Trustee(s) of the ESOP Trust</a:t>
            </a:r>
          </a:p>
          <a:p>
            <a:pPr lvl="1"/>
            <a:r>
              <a:rPr lang="en-US" sz="2000" smtClean="0"/>
              <a:t>Non-trust shareholders</a:t>
            </a:r>
          </a:p>
          <a:p>
            <a:pPr lvl="1"/>
            <a:r>
              <a:rPr lang="en-US" sz="2000" smtClean="0"/>
              <a:t>Board of Directors of the company</a:t>
            </a:r>
          </a:p>
          <a:p>
            <a:pPr lvl="2"/>
            <a:r>
              <a:rPr lang="en-US" sz="1800" smtClean="0"/>
              <a:t>Maybe influenced by state of incorporation</a:t>
            </a:r>
          </a:p>
          <a:p>
            <a:pPr lvl="1"/>
            <a:r>
              <a:rPr lang="en-US" sz="2000" smtClean="0"/>
              <a:t>Senior leadership</a:t>
            </a:r>
          </a:p>
          <a:p>
            <a:pPr lvl="1"/>
            <a:r>
              <a:rPr lang="en-US" sz="2000" smtClean="0"/>
              <a:t>Middle/front line management</a:t>
            </a:r>
          </a:p>
          <a:p>
            <a:pPr lvl="1"/>
            <a:r>
              <a:rPr lang="en-US" sz="2000" smtClean="0"/>
              <a:t>Non management employees</a:t>
            </a:r>
          </a:p>
          <a:p>
            <a:pPr lvl="1"/>
            <a:r>
              <a:rPr lang="en-US" sz="2000" smtClean="0"/>
              <a:t>ESOP committee</a:t>
            </a:r>
          </a:p>
          <a:p>
            <a:pPr lvl="1"/>
            <a:r>
              <a:rPr lang="en-US" sz="2000" smtClean="0"/>
              <a:t>Employees not in trust (seasonal, part time, foreign)</a:t>
            </a:r>
          </a:p>
          <a:p>
            <a:pPr lvl="1"/>
            <a:r>
              <a:rPr lang="en-US" sz="2000" smtClean="0"/>
              <a:t>Terminated employees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02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“Sustainability”?</a:t>
            </a:r>
          </a:p>
        </p:txBody>
      </p:sp>
      <p:sp>
        <p:nvSpPr>
          <p:cNvPr id="21506" name="Content Placeholder 19"/>
          <p:cNvSpPr>
            <a:spLocks noGrp="1"/>
          </p:cNvSpPr>
          <p:nvPr>
            <p:ph idx="1"/>
          </p:nvPr>
        </p:nvSpPr>
        <p:spPr/>
        <p:txBody>
          <a:bodyPr anchor="ctr" anchorCtr="0"/>
          <a:lstStyle/>
          <a:p>
            <a:pPr marL="0" indent="0">
              <a:buNone/>
            </a:pPr>
            <a:r>
              <a:rPr lang="en-US" dirty="0" smtClean="0"/>
              <a:t>Meeting present needs without compromising the ability of future generations to meet their needs</a:t>
            </a:r>
          </a:p>
          <a:p>
            <a:pPr marL="0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World Commission on Environment &amp; Development (</a:t>
            </a:r>
            <a:r>
              <a:rPr lang="en-US" dirty="0" err="1" smtClean="0"/>
              <a:t>Bruntland</a:t>
            </a:r>
            <a:r>
              <a:rPr lang="en-US" dirty="0" smtClean="0"/>
              <a:t> Commission), 1987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827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4b.  No consensus definition of shareholder value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What is shareholder value in an ESOP company?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Proposition 1:   Shareholder value in an employee owned (ESOP) company is solely share price, and all the organization’s energy should be directed towards maximizing the share price.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Proposition 2:   Shareholder value in an employee owned (ESOP) company is something other than solely share price, and all the organization’s energy should be directed towards maximizing that value proposition.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80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4c. No consensus definition of shareholder value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Proposition 1</a:t>
            </a:r>
          </a:p>
          <a:p>
            <a:pPr lvl="1"/>
            <a:r>
              <a:rPr lang="en-US" sz="2000" dirty="0" smtClean="0"/>
              <a:t>Standard “wall street” definition</a:t>
            </a:r>
          </a:p>
          <a:p>
            <a:pPr lvl="1"/>
            <a:r>
              <a:rPr lang="en-US" sz="2000" dirty="0" smtClean="0"/>
              <a:t>Shareholder value = share price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Proposition 2</a:t>
            </a:r>
          </a:p>
          <a:p>
            <a:pPr lvl="1"/>
            <a:r>
              <a:rPr lang="en-US" sz="2000" dirty="0" smtClean="0"/>
              <a:t>Terms shareholder value and share price are not identical – must be careful when using these terms</a:t>
            </a:r>
          </a:p>
          <a:p>
            <a:pPr lvl="1"/>
            <a:r>
              <a:rPr lang="en-US" sz="2000" dirty="0" smtClean="0"/>
              <a:t>Each ESOP must spend time defining what is its shareholder value proposition </a:t>
            </a:r>
          </a:p>
          <a:p>
            <a:pPr lvl="2"/>
            <a:r>
              <a:rPr lang="en-US" sz="1800" dirty="0" smtClean="0"/>
              <a:t>Must be buy in from the different stakeholders</a:t>
            </a:r>
          </a:p>
          <a:p>
            <a:pPr lvl="2"/>
            <a:r>
              <a:rPr lang="en-US" sz="1800" dirty="0" smtClean="0"/>
              <a:t>Must be buy in from the Board of Directors</a:t>
            </a:r>
          </a:p>
          <a:p>
            <a:pPr lvl="1"/>
            <a:r>
              <a:rPr lang="en-US" sz="2000" dirty="0" smtClean="0"/>
              <a:t>Each ESOP must communicate its definition of shareholder value to the employees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12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4d.  No consensus definition of shareholder value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employment dividend</a:t>
            </a:r>
          </a:p>
          <a:p>
            <a:pPr lvl="1" eaLnBrk="1" hangingPunct="1"/>
            <a:r>
              <a:rPr lang="en-US" sz="2400" smtClean="0"/>
              <a:t>Those cultural norms, work place rules, benefits, etc. that your company implements only because it is an ESOP.  (Some examples.)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The employment dividend generally depresses the current share price</a:t>
            </a:r>
          </a:p>
          <a:p>
            <a:pPr lvl="1" eaLnBrk="1" hangingPunct="1"/>
            <a:r>
              <a:rPr lang="en-US" sz="2400" smtClean="0"/>
              <a:t>But may support longevity of the company, and a create a higher share price in the long run</a:t>
            </a:r>
          </a:p>
          <a:p>
            <a:pPr eaLnBrk="1" hangingPunct="1"/>
            <a:endParaRPr lang="en-US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43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4e.  No consensus definition of shareholder value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Is proposition 2. legal?   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Does it conform to the fiduciary duties of the Trustee(s)?</a:t>
            </a:r>
          </a:p>
          <a:p>
            <a:pPr eaLnBrk="1" hangingPunct="1"/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73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5a.  Succession discontinuity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3 levels</a:t>
            </a:r>
          </a:p>
          <a:p>
            <a:pPr lvl="1" eaLnBrk="1" hangingPunct="1"/>
            <a:r>
              <a:rPr lang="en-US" dirty="0" smtClean="0"/>
              <a:t>Board of Directors</a:t>
            </a:r>
          </a:p>
          <a:p>
            <a:pPr lvl="1" eaLnBrk="1" hangingPunct="1"/>
            <a:r>
              <a:rPr lang="en-US" dirty="0" smtClean="0"/>
              <a:t>Senior Leadership</a:t>
            </a:r>
          </a:p>
          <a:p>
            <a:pPr lvl="1" eaLnBrk="1" hangingPunct="1"/>
            <a:r>
              <a:rPr lang="en-US" dirty="0" smtClean="0"/>
              <a:t>Employee selection / turnover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91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5b.  Succession discontinuity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Board of Directors</a:t>
            </a:r>
          </a:p>
          <a:p>
            <a:endParaRPr lang="en-US" sz="1600" dirty="0" smtClean="0"/>
          </a:p>
          <a:p>
            <a:pPr lvl="1"/>
            <a:r>
              <a:rPr lang="en-US" sz="1800" dirty="0" smtClean="0"/>
              <a:t>Challenge:  implementing “best practice” of outside dominated Board while getting real Board buy-in to the ESOP ownership form (refer to the “Shareholder Value” discussion)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Selection</a:t>
            </a:r>
          </a:p>
          <a:p>
            <a:pPr lvl="2"/>
            <a:r>
              <a:rPr lang="en-US" sz="1600" dirty="0" smtClean="0"/>
              <a:t>Define what your company wants</a:t>
            </a:r>
          </a:p>
          <a:p>
            <a:pPr lvl="3"/>
            <a:r>
              <a:rPr lang="en-US" sz="1600" dirty="0" smtClean="0"/>
              <a:t>Number of insiders versus outsiders</a:t>
            </a:r>
          </a:p>
          <a:p>
            <a:pPr lvl="3"/>
            <a:r>
              <a:rPr lang="en-US" sz="1600" dirty="0" smtClean="0"/>
              <a:t>Specific technical or industry knowledge</a:t>
            </a:r>
          </a:p>
          <a:p>
            <a:pPr lvl="3"/>
            <a:r>
              <a:rPr lang="en-US" sz="1600" dirty="0" smtClean="0"/>
              <a:t>Is ESOP knowledge a pre-requisite?</a:t>
            </a:r>
          </a:p>
          <a:p>
            <a:pPr lvl="3"/>
            <a:r>
              <a:rPr lang="en-US" sz="1600" dirty="0" smtClean="0"/>
              <a:t>How to filter for “ESOP-aligned values”?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1800" dirty="0" smtClean="0"/>
              <a:t>Recruitment</a:t>
            </a:r>
          </a:p>
          <a:p>
            <a:pPr lvl="2"/>
            <a:r>
              <a:rPr lang="en-US" sz="1600" dirty="0" smtClean="0"/>
              <a:t>How to find: not a large pool of ESOP-ready directors</a:t>
            </a:r>
          </a:p>
          <a:p>
            <a:pPr lvl="3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45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5c.  Succession discontinuity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Senior leadership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Generally, many private company ESOPs are started by an owner/CEO  who believes in employee ownership, or who does an ESOP to keep the company independent and comes to believe in ESOPs more broadly through that experience.   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In most cases, the owner has a ready successor in either a family member or a long term, trusted and proven employee, who is the designated successor CEO.</a:t>
            </a:r>
          </a:p>
          <a:p>
            <a:endParaRPr lang="en-US" sz="2400" dirty="0" smtClean="0"/>
          </a:p>
          <a:p>
            <a:pPr lvl="1"/>
            <a:r>
              <a:rPr lang="en-US" sz="2000" dirty="0" smtClean="0"/>
              <a:t>The problem generally comes with the third CEO.    (Recruit or develop.)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44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5d.  Succession discontinuity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Senior leadership continued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Recruiting from outside—some problems</a:t>
            </a:r>
          </a:p>
          <a:p>
            <a:pPr lvl="2"/>
            <a:r>
              <a:rPr lang="en-US" sz="1800" dirty="0" smtClean="0"/>
              <a:t>Limited pool of talent to become a senior leader/manager (CEO, CFO, etc.) </a:t>
            </a:r>
          </a:p>
          <a:p>
            <a:pPr lvl="1"/>
            <a:endParaRPr lang="en-US" sz="2000" dirty="0" smtClean="0"/>
          </a:p>
          <a:p>
            <a:pPr lvl="2"/>
            <a:r>
              <a:rPr lang="en-US" sz="1800" dirty="0" smtClean="0"/>
              <a:t>Limited pool of philosophically oriented leaders outside of other ESOP companies</a:t>
            </a:r>
          </a:p>
          <a:p>
            <a:pPr lvl="3"/>
            <a:r>
              <a:rPr lang="en-US" sz="1800" dirty="0" smtClean="0"/>
              <a:t>In addition, most senior managers at ESOP companies like their company and are reluctant to move </a:t>
            </a:r>
          </a:p>
          <a:p>
            <a:pPr lvl="1"/>
            <a:endParaRPr lang="en-US" sz="2000" dirty="0" smtClean="0"/>
          </a:p>
          <a:p>
            <a:pPr lvl="2"/>
            <a:r>
              <a:rPr lang="en-US" sz="1800" dirty="0" smtClean="0"/>
              <a:t>S Corps have almost no ability to give a recruited senior leader capital gains treated gain sharing, i.e., 15% tax rate </a:t>
            </a:r>
          </a:p>
          <a:p>
            <a:pPr lvl="3"/>
            <a:r>
              <a:rPr lang="en-US" sz="1800" dirty="0" smtClean="0"/>
              <a:t>Rangel bill:  Paragraph 3701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94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5e.  Succession discontinuity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Senior leadership continued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Developing next generation of senior leadership from within</a:t>
            </a:r>
          </a:p>
          <a:p>
            <a:pPr lvl="2"/>
            <a:r>
              <a:rPr lang="en-US" sz="1800" dirty="0" smtClean="0"/>
              <a:t>In a bigger ESOP company, this should be a central focus of the </a:t>
            </a:r>
            <a:r>
              <a:rPr lang="en-US" sz="1800" dirty="0" err="1" smtClean="0"/>
              <a:t>BoD</a:t>
            </a:r>
            <a:r>
              <a:rPr lang="en-US" sz="1800" dirty="0" smtClean="0"/>
              <a:t> and current senior leadership</a:t>
            </a:r>
          </a:p>
          <a:p>
            <a:pPr lvl="1"/>
            <a:endParaRPr lang="en-US" sz="2000" dirty="0" smtClean="0"/>
          </a:p>
          <a:p>
            <a:pPr lvl="2"/>
            <a:r>
              <a:rPr lang="en-US" sz="1800" dirty="0" smtClean="0"/>
              <a:t>Issue:  ESOP company maybe too small to have successors on staff</a:t>
            </a:r>
          </a:p>
          <a:p>
            <a:pPr lvl="3"/>
            <a:r>
              <a:rPr lang="en-US" sz="1800" dirty="0" smtClean="0"/>
              <a:t>Now what? </a:t>
            </a:r>
          </a:p>
          <a:p>
            <a:pPr lvl="3"/>
            <a:endParaRPr lang="en-US" sz="1800" dirty="0" smtClean="0"/>
          </a:p>
          <a:p>
            <a:pPr lvl="1"/>
            <a:r>
              <a:rPr lang="en-US" sz="2000" dirty="0" smtClean="0"/>
              <a:t>Are the required leadership competencies in a sustainable ESOP different from other capital / cultural structures?</a:t>
            </a:r>
          </a:p>
          <a:p>
            <a:pPr lvl="3"/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4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5f.  Succession discontinuity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Employee selection</a:t>
            </a:r>
          </a:p>
          <a:p>
            <a:endParaRPr lang="en-US" smtClean="0"/>
          </a:p>
          <a:p>
            <a:pPr lvl="1"/>
            <a:r>
              <a:rPr lang="en-US" smtClean="0"/>
              <a:t>New employees</a:t>
            </a:r>
          </a:p>
          <a:p>
            <a:pPr lvl="2"/>
            <a:r>
              <a:rPr lang="en-US" smtClean="0"/>
              <a:t>Selection / recruitment criteria consistent with ESOP in perpetuity</a:t>
            </a:r>
          </a:p>
          <a:p>
            <a:pPr lvl="1"/>
            <a:endParaRPr lang="en-US" smtClean="0"/>
          </a:p>
          <a:p>
            <a:pPr lvl="1"/>
            <a:r>
              <a:rPr lang="en-US" smtClean="0"/>
              <a:t>Current employees</a:t>
            </a:r>
          </a:p>
          <a:p>
            <a:pPr lvl="2"/>
            <a:r>
              <a:rPr lang="en-US" smtClean="0"/>
              <a:t>Retention criteria consistent with ESOP in perpetuity</a:t>
            </a:r>
          </a:p>
          <a:p>
            <a:pPr lvl="3"/>
            <a:r>
              <a:rPr lang="en-US" smtClean="0"/>
              <a:t>Why should the company retain philosophical cynics or those that do not believe in shared equity?</a:t>
            </a:r>
          </a:p>
          <a:p>
            <a:pPr lvl="2"/>
            <a:r>
              <a:rPr lang="en-US" smtClean="0"/>
              <a:t>Training, development, &amp; career advancement: build &amp; reinforce needed ownership behaviors &amp; competencies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691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Ownership Sustainability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Being employee owned </a:t>
            </a:r>
          </a:p>
          <a:p>
            <a:pPr marL="0" indent="0" algn="ctr">
              <a:buNone/>
            </a:pPr>
            <a:r>
              <a:rPr lang="en-US" dirty="0" smtClean="0"/>
              <a:t>(through an ESOP, coop, or other form)</a:t>
            </a:r>
          </a:p>
          <a:p>
            <a:pPr marL="0" indent="0" algn="ctr">
              <a:buNone/>
            </a:pPr>
            <a:r>
              <a:rPr lang="en-US" dirty="0" smtClean="0"/>
              <a:t>in perpetuity.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977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6a.  Business is not run like an ESOP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Is a mixed capital structure sustainable?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ESOP and public company</a:t>
            </a:r>
          </a:p>
          <a:p>
            <a:pPr lvl="2"/>
            <a:r>
              <a:rPr lang="en-US" dirty="0" smtClean="0"/>
              <a:t>Which definition of shareholder value prevails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ESOP and private company</a:t>
            </a:r>
          </a:p>
          <a:p>
            <a:pPr lvl="2"/>
            <a:r>
              <a:rPr lang="en-US" dirty="0" smtClean="0"/>
              <a:t>Minority ESOP </a:t>
            </a:r>
          </a:p>
          <a:p>
            <a:pPr lvl="2"/>
            <a:r>
              <a:rPr lang="en-US" dirty="0" smtClean="0"/>
              <a:t>Majority ESOP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83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6b.  Business is not run like an ESOP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/>
              <a:t>Lack of conviction that ESOP should be sustainable (some examples)</a:t>
            </a:r>
          </a:p>
          <a:p>
            <a:pPr lvl="1"/>
            <a:r>
              <a:rPr lang="en-US" sz="1400" dirty="0" smtClean="0"/>
              <a:t>A financial ESOP where sustainability of the ESOP is unimportant; looking for the next exit strategy</a:t>
            </a:r>
          </a:p>
          <a:p>
            <a:pPr lvl="1"/>
            <a:r>
              <a:rPr lang="en-US" sz="1400" dirty="0" smtClean="0"/>
              <a:t>Or, there is no perceived value in shared equity / ownership; selling shareholder continues to run the business as before the ESOP transaction</a:t>
            </a:r>
          </a:p>
          <a:p>
            <a:pPr lvl="1"/>
            <a:r>
              <a:rPr lang="en-US" sz="1400" dirty="0" smtClean="0"/>
              <a:t>Or, a union buyout where the union does not want ownership, just want to own it long enough to turn it around and sell, and then go back to being employees</a:t>
            </a:r>
          </a:p>
          <a:p>
            <a:pPr lvl="1"/>
            <a:endParaRPr lang="en-US" sz="1400" dirty="0" smtClean="0"/>
          </a:p>
          <a:p>
            <a:r>
              <a:rPr lang="en-US" sz="1600" dirty="0" smtClean="0"/>
              <a:t>Failure of conviction that ESOP should be sustainable</a:t>
            </a:r>
          </a:p>
          <a:p>
            <a:pPr lvl="1"/>
            <a:r>
              <a:rPr lang="en-US" sz="1400" dirty="0" smtClean="0"/>
              <a:t>Senior leadership and/or the </a:t>
            </a:r>
            <a:r>
              <a:rPr lang="en-US" sz="1400" dirty="0" err="1" smtClean="0"/>
              <a:t>BoD</a:t>
            </a:r>
            <a:r>
              <a:rPr lang="en-US" sz="1400" dirty="0" smtClean="0"/>
              <a:t> losses its belief in ESOPs</a:t>
            </a:r>
          </a:p>
          <a:p>
            <a:pPr lvl="2"/>
            <a:r>
              <a:rPr lang="en-US" sz="1200" dirty="0" smtClean="0"/>
              <a:t>Business model is failing</a:t>
            </a:r>
          </a:p>
          <a:p>
            <a:pPr lvl="2"/>
            <a:r>
              <a:rPr lang="en-US" sz="1200" dirty="0" smtClean="0"/>
              <a:t>Repurchase obligation overwhelming</a:t>
            </a:r>
          </a:p>
          <a:p>
            <a:pPr lvl="2"/>
            <a:r>
              <a:rPr lang="en-US" sz="1200" dirty="0" smtClean="0"/>
              <a:t>Definition of shareholder value defaults to share price</a:t>
            </a:r>
          </a:p>
          <a:p>
            <a:pPr lvl="2"/>
            <a:r>
              <a:rPr lang="en-US" sz="1200" dirty="0" smtClean="0"/>
              <a:t>Successor leadership has no empathy with ESOPs</a:t>
            </a:r>
          </a:p>
          <a:p>
            <a:pPr lvl="2"/>
            <a:r>
              <a:rPr lang="en-US" sz="1200" dirty="0" smtClean="0"/>
              <a:t>ESOP model is overwhelmed with cynics</a:t>
            </a:r>
          </a:p>
          <a:p>
            <a:pPr lvl="2"/>
            <a:endParaRPr lang="en-US" sz="1200" dirty="0" smtClean="0"/>
          </a:p>
          <a:p>
            <a:r>
              <a:rPr lang="en-US" sz="1600" dirty="0" smtClean="0"/>
              <a:t>Failure to appropriately manage the inherent conflicts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501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7.  Plan design time bombs go off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bank run waiting to happen</a:t>
            </a:r>
          </a:p>
          <a:p>
            <a:endParaRPr lang="en-US" smtClean="0"/>
          </a:p>
          <a:p>
            <a:r>
              <a:rPr lang="en-US" smtClean="0"/>
              <a:t>Plan design assumes a constantly increasing share price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933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8a.  </a:t>
            </a:r>
            <a:r>
              <a:rPr lang="en-US" dirty="0"/>
              <a:t>O</a:t>
            </a:r>
            <a:r>
              <a:rPr lang="en-US" dirty="0" smtClean="0"/>
              <a:t>ffer that is “too good to ignore”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Evaluating the offer:</a:t>
            </a:r>
          </a:p>
          <a:p>
            <a:pPr lvl="1"/>
            <a:r>
              <a:rPr lang="en-US" smtClean="0"/>
              <a:t>Share price is merely the beginning</a:t>
            </a:r>
          </a:p>
          <a:p>
            <a:pPr lvl="1"/>
            <a:r>
              <a:rPr lang="en-US" smtClean="0"/>
              <a:t>The add backs</a:t>
            </a:r>
          </a:p>
          <a:p>
            <a:pPr lvl="2"/>
            <a:r>
              <a:rPr lang="en-US" smtClean="0"/>
              <a:t>The employment dividend</a:t>
            </a:r>
          </a:p>
          <a:p>
            <a:pPr lvl="2"/>
            <a:r>
              <a:rPr lang="en-US" smtClean="0"/>
              <a:t>The S Corp tax shield</a:t>
            </a:r>
          </a:p>
          <a:p>
            <a:pPr lvl="2"/>
            <a:r>
              <a:rPr lang="en-US" smtClean="0"/>
              <a:t>The repurchase obligation in excess of normal benefits levels</a:t>
            </a:r>
          </a:p>
          <a:p>
            <a:pPr lvl="2"/>
            <a:r>
              <a:rPr lang="en-US" smtClean="0"/>
              <a:t>The potential salary/wage premium</a:t>
            </a:r>
          </a:p>
          <a:p>
            <a:pPr lvl="3"/>
            <a:r>
              <a:rPr lang="en-US" smtClean="0"/>
              <a:t>Above market salary / wage structure</a:t>
            </a:r>
          </a:p>
          <a:p>
            <a:pPr lvl="3"/>
            <a:r>
              <a:rPr lang="en-US" smtClean="0"/>
              <a:t>Disintermediation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296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8b.  </a:t>
            </a:r>
            <a:r>
              <a:rPr lang="en-US" dirty="0"/>
              <a:t>O</a:t>
            </a:r>
            <a:r>
              <a:rPr lang="en-US" dirty="0" smtClean="0"/>
              <a:t>ffer that is “to good to pass ignore”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Do I have to sell?</a:t>
            </a:r>
          </a:p>
          <a:p>
            <a:pPr lvl="1"/>
            <a:r>
              <a:rPr lang="en-US" smtClean="0"/>
              <a:t>Board of Directors – state law for BoD members</a:t>
            </a:r>
          </a:p>
          <a:p>
            <a:pPr lvl="1"/>
            <a:r>
              <a:rPr lang="en-US" smtClean="0"/>
              <a:t>Trustees</a:t>
            </a:r>
          </a:p>
          <a:p>
            <a:pPr lvl="2"/>
            <a:r>
              <a:rPr lang="en-US" smtClean="0"/>
              <a:t>DOL statement of 1989</a:t>
            </a:r>
          </a:p>
          <a:p>
            <a:pPr lvl="2"/>
            <a:endParaRPr lang="en-US" smtClean="0"/>
          </a:p>
          <a:p>
            <a:r>
              <a:rPr lang="en-US" smtClean="0"/>
              <a:t>What can we do to slow down the need to sell process</a:t>
            </a:r>
          </a:p>
          <a:p>
            <a:pPr lvl="1"/>
            <a:r>
              <a:rPr lang="en-US" smtClean="0"/>
              <a:t>Adopting a “not for sale unless” statement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020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beginning:</a:t>
            </a:r>
            <a:br>
              <a:rPr lang="en-US" dirty="0" smtClean="0"/>
            </a:br>
            <a:r>
              <a:rPr lang="en-US" dirty="0" smtClean="0"/>
              <a:t>Are </a:t>
            </a:r>
            <a:r>
              <a:rPr lang="en-US" dirty="0"/>
              <a:t>ESOPs sustainable</a:t>
            </a:r>
            <a:r>
              <a:rPr lang="en-US" dirty="0" smtClean="0"/>
              <a:t>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Yes, subject to…</a:t>
            </a:r>
          </a:p>
          <a:p>
            <a:r>
              <a:rPr lang="en-US" sz="2400" dirty="0" smtClean="0"/>
              <a:t>Not entirely clear as to all the pieces but includes</a:t>
            </a:r>
          </a:p>
          <a:p>
            <a:pPr lvl="1"/>
            <a:r>
              <a:rPr lang="en-US" sz="2000" dirty="0" smtClean="0"/>
              <a:t>Unshakable belief in employee ownership through ESOPs</a:t>
            </a:r>
          </a:p>
          <a:p>
            <a:pPr lvl="1"/>
            <a:r>
              <a:rPr lang="en-US" sz="2000" dirty="0" smtClean="0"/>
              <a:t>Sustainability of the ESOP as a strategic imperative</a:t>
            </a:r>
          </a:p>
          <a:p>
            <a:pPr lvl="1"/>
            <a:r>
              <a:rPr lang="en-US" sz="2000" dirty="0" smtClean="0"/>
              <a:t>Proper governance (balancing inherent conflicts of interest)</a:t>
            </a:r>
          </a:p>
          <a:p>
            <a:pPr lvl="1"/>
            <a:r>
              <a:rPr lang="en-US" sz="2000" dirty="0" smtClean="0"/>
              <a:t>Appropriate level of repurchase obligation (and a plan to fund it)</a:t>
            </a:r>
          </a:p>
          <a:p>
            <a:pPr lvl="1"/>
            <a:r>
              <a:rPr lang="en-US" sz="2000" dirty="0" smtClean="0"/>
              <a:t>ESOP philosophy is passed from generation to generation </a:t>
            </a:r>
          </a:p>
          <a:p>
            <a:pPr lvl="1"/>
            <a:r>
              <a:rPr lang="en-US" sz="2000" dirty="0" smtClean="0"/>
              <a:t>The ability to say no to the offer that appears “too good”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955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Trend: </a:t>
            </a:r>
            <a:br>
              <a:rPr lang="en-US" dirty="0" smtClean="0"/>
            </a:br>
            <a:r>
              <a:rPr lang="en-US" dirty="0" smtClean="0"/>
              <a:t>What if ERISA Isn’t Enough?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ESOP Trustee’s duty is to protect participants retirement interests, i.e. long-term share value</a:t>
            </a:r>
          </a:p>
          <a:p>
            <a:r>
              <a:rPr lang="en-US" dirty="0" smtClean="0"/>
              <a:t>What if that is not your sole objective?</a:t>
            </a:r>
          </a:p>
          <a:p>
            <a:r>
              <a:rPr lang="en-US" dirty="0" smtClean="0"/>
              <a:t>Approaches</a:t>
            </a:r>
          </a:p>
          <a:p>
            <a:pPr lvl="1"/>
            <a:r>
              <a:rPr lang="en-US" dirty="0" smtClean="0"/>
              <a:t>Board policy re independence</a:t>
            </a:r>
          </a:p>
          <a:p>
            <a:pPr lvl="1"/>
            <a:r>
              <a:rPr lang="en-US" dirty="0" smtClean="0"/>
              <a:t>B-Corporation status</a:t>
            </a:r>
          </a:p>
          <a:p>
            <a:pPr lvl="1"/>
            <a:r>
              <a:rPr lang="en-US" dirty="0" smtClean="0"/>
              <a:t>Coop models</a:t>
            </a:r>
          </a:p>
          <a:p>
            <a:pPr lvl="1"/>
            <a:r>
              <a:rPr lang="en-US" dirty="0" smtClean="0"/>
              <a:t>Other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08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77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49" name="Rectangle 33"/>
          <p:cNvSpPr>
            <a:spLocks noChangeArrowheads="1"/>
          </p:cNvSpPr>
          <p:nvPr/>
        </p:nvSpPr>
        <p:spPr bwMode="auto">
          <a:xfrm>
            <a:off x="3601728" y="1828800"/>
            <a:ext cx="1960562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64" tIns="46033" rIns="92064" bIns="46033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+mn-lt"/>
              </a:rPr>
              <a:t>Individual Owners</a:t>
            </a:r>
          </a:p>
        </p:txBody>
      </p:sp>
      <p:sp>
        <p:nvSpPr>
          <p:cNvPr id="1628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00" tIns="46000" rIns="92000" bIns="46000"/>
          <a:lstStyle/>
          <a:p>
            <a:r>
              <a:rPr lang="en-US" dirty="0" smtClean="0"/>
              <a:t>ESOP Governance</a:t>
            </a:r>
            <a:endParaRPr lang="en-US" dirty="0"/>
          </a:p>
        </p:txBody>
      </p:sp>
      <p:sp>
        <p:nvSpPr>
          <p:cNvPr id="162819" name="Rectangle 21"/>
          <p:cNvSpPr>
            <a:spLocks noChangeArrowheads="1"/>
          </p:cNvSpPr>
          <p:nvPr/>
        </p:nvSpPr>
        <p:spPr bwMode="auto">
          <a:xfrm>
            <a:off x="3784110" y="1832279"/>
            <a:ext cx="1595799" cy="339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00" tIns="46000" rIns="92000" bIns="46000" anchor="ctr">
            <a:spAutoFit/>
          </a:bodyPr>
          <a:lstStyle/>
          <a:p>
            <a:pPr algn="ctr"/>
            <a:r>
              <a:rPr lang="en-US" sz="1600" dirty="0">
                <a:solidFill>
                  <a:srgbClr val="FFC000"/>
                </a:solidFill>
                <a:latin typeface="+mn-lt"/>
              </a:rPr>
              <a:t>ESOP </a:t>
            </a:r>
            <a:r>
              <a:rPr lang="en-US" sz="1600" dirty="0" smtClean="0">
                <a:solidFill>
                  <a:srgbClr val="FFC000"/>
                </a:solidFill>
                <a:latin typeface="+mn-lt"/>
              </a:rPr>
              <a:t>Trustees</a:t>
            </a:r>
            <a:endParaRPr lang="en-US" sz="16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2820" name="Rectangle 22"/>
          <p:cNvSpPr>
            <a:spLocks noChangeArrowheads="1"/>
          </p:cNvSpPr>
          <p:nvPr/>
        </p:nvSpPr>
        <p:spPr bwMode="auto">
          <a:xfrm flipH="1">
            <a:off x="3528164" y="2488794"/>
            <a:ext cx="586326" cy="27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r>
              <a:rPr lang="en-US" sz="1200" dirty="0">
                <a:solidFill>
                  <a:srgbClr val="FFC000"/>
                </a:solidFill>
                <a:latin typeface="+mn-lt"/>
              </a:rPr>
              <a:t>select</a:t>
            </a:r>
          </a:p>
        </p:txBody>
      </p:sp>
      <p:sp>
        <p:nvSpPr>
          <p:cNvPr id="162821" name="Line 23"/>
          <p:cNvSpPr>
            <a:spLocks noChangeShapeType="1"/>
          </p:cNvSpPr>
          <p:nvPr/>
        </p:nvSpPr>
        <p:spPr bwMode="auto">
          <a:xfrm flipH="1" flipV="1">
            <a:off x="4108713" y="2186951"/>
            <a:ext cx="0" cy="53383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solidFill>
                <a:srgbClr val="FFC000"/>
              </a:solidFill>
              <a:latin typeface="+mn-lt"/>
            </a:endParaRPr>
          </a:p>
        </p:txBody>
      </p:sp>
      <p:sp>
        <p:nvSpPr>
          <p:cNvPr id="162824" name="Rectangle 3"/>
          <p:cNvSpPr>
            <a:spLocks noChangeArrowheads="1"/>
          </p:cNvSpPr>
          <p:nvPr/>
        </p:nvSpPr>
        <p:spPr bwMode="auto">
          <a:xfrm>
            <a:off x="3693750" y="4537680"/>
            <a:ext cx="1754304" cy="3391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Leadership Team</a:t>
            </a:r>
            <a:endParaRPr lang="en-US" sz="1600" dirty="0">
              <a:latin typeface="+mn-lt"/>
            </a:endParaRPr>
          </a:p>
        </p:txBody>
      </p:sp>
      <p:sp>
        <p:nvSpPr>
          <p:cNvPr id="162825" name="Rectangle 4"/>
          <p:cNvSpPr>
            <a:spLocks noChangeArrowheads="1"/>
          </p:cNvSpPr>
          <p:nvPr/>
        </p:nvSpPr>
        <p:spPr bwMode="auto">
          <a:xfrm>
            <a:off x="3352490" y="2858802"/>
            <a:ext cx="24399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>
            <a:spAutoFit/>
          </a:bodyPr>
          <a:lstStyle/>
          <a:p>
            <a:pPr algn="ctr"/>
            <a:r>
              <a:rPr lang="en-US" sz="1600">
                <a:latin typeface="+mn-lt"/>
              </a:rPr>
              <a:t>Board of Directors</a:t>
            </a:r>
          </a:p>
        </p:txBody>
      </p:sp>
      <p:sp>
        <p:nvSpPr>
          <p:cNvPr id="162826" name="Line 6"/>
          <p:cNvSpPr>
            <a:spLocks noChangeShapeType="1"/>
          </p:cNvSpPr>
          <p:nvPr/>
        </p:nvSpPr>
        <p:spPr bwMode="auto">
          <a:xfrm>
            <a:off x="4573278" y="327220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27" name="Rectangle 7"/>
          <p:cNvSpPr>
            <a:spLocks noChangeArrowheads="1"/>
          </p:cNvSpPr>
          <p:nvPr/>
        </p:nvSpPr>
        <p:spPr bwMode="auto">
          <a:xfrm>
            <a:off x="2744478" y="3276600"/>
            <a:ext cx="1598612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appoint and oversee</a:t>
            </a:r>
          </a:p>
        </p:txBody>
      </p:sp>
      <p:sp>
        <p:nvSpPr>
          <p:cNvPr id="162828" name="Rectangle 9"/>
          <p:cNvSpPr>
            <a:spLocks noChangeArrowheads="1"/>
          </p:cNvSpPr>
          <p:nvPr/>
        </p:nvSpPr>
        <p:spPr bwMode="auto">
          <a:xfrm>
            <a:off x="4587565" y="2490188"/>
            <a:ext cx="509603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r>
              <a:rPr lang="en-US" sz="1200" dirty="0">
                <a:latin typeface="+mn-lt"/>
              </a:rPr>
              <a:t>elect</a:t>
            </a:r>
          </a:p>
        </p:txBody>
      </p:sp>
      <p:sp>
        <p:nvSpPr>
          <p:cNvPr id="162829" name="Line 10"/>
          <p:cNvSpPr>
            <a:spLocks noChangeShapeType="1"/>
          </p:cNvSpPr>
          <p:nvPr/>
        </p:nvSpPr>
        <p:spPr bwMode="auto">
          <a:xfrm>
            <a:off x="4573278" y="2485088"/>
            <a:ext cx="0" cy="3063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0" name="Line 12"/>
          <p:cNvSpPr>
            <a:spLocks noChangeShapeType="1"/>
          </p:cNvSpPr>
          <p:nvPr/>
        </p:nvSpPr>
        <p:spPr bwMode="auto">
          <a:xfrm>
            <a:off x="4573278" y="5082523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1" name="Rectangle 13"/>
          <p:cNvSpPr>
            <a:spLocks noChangeArrowheads="1"/>
          </p:cNvSpPr>
          <p:nvPr/>
        </p:nvSpPr>
        <p:spPr bwMode="auto">
          <a:xfrm>
            <a:off x="2879423" y="5105400"/>
            <a:ext cx="1327135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hire and oversee</a:t>
            </a:r>
          </a:p>
        </p:txBody>
      </p:sp>
      <p:sp>
        <p:nvSpPr>
          <p:cNvPr id="162832" name="Rectangle 14"/>
          <p:cNvSpPr>
            <a:spLocks noChangeArrowheads="1"/>
          </p:cNvSpPr>
          <p:nvPr/>
        </p:nvSpPr>
        <p:spPr bwMode="auto">
          <a:xfrm>
            <a:off x="2438400" y="1295400"/>
            <a:ext cx="4265612" cy="11223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/>
          <a:lstStyle/>
          <a:p>
            <a:pPr algn="ctr"/>
            <a:r>
              <a:rPr lang="en-US" sz="1600">
                <a:latin typeface="+mn-lt"/>
              </a:rPr>
              <a:t>Shareholders</a:t>
            </a:r>
          </a:p>
        </p:txBody>
      </p:sp>
      <p:sp>
        <p:nvSpPr>
          <p:cNvPr id="162834" name="Rectangle 16"/>
          <p:cNvSpPr>
            <a:spLocks noChangeArrowheads="1"/>
          </p:cNvSpPr>
          <p:nvPr/>
        </p:nvSpPr>
        <p:spPr bwMode="auto">
          <a:xfrm>
            <a:off x="3047690" y="5454650"/>
            <a:ext cx="3048000" cy="793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00" tIns="46000" rIns="92000" bIns="46000" anchor="ctr"/>
          <a:lstStyle/>
          <a:p>
            <a:pPr algn="ctr"/>
            <a:r>
              <a:rPr lang="en-US" sz="1600">
                <a:latin typeface="+mn-lt"/>
              </a:rPr>
              <a:t>Employees</a:t>
            </a:r>
          </a:p>
        </p:txBody>
      </p:sp>
      <p:sp>
        <p:nvSpPr>
          <p:cNvPr id="162835" name="Rectangle 17"/>
          <p:cNvSpPr>
            <a:spLocks noChangeArrowheads="1"/>
          </p:cNvSpPr>
          <p:nvPr/>
        </p:nvSpPr>
        <p:spPr bwMode="auto">
          <a:xfrm>
            <a:off x="3657600" y="3644329"/>
            <a:ext cx="1800535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2000" tIns="46000" rIns="92000" bIns="4600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CEO / President</a:t>
            </a:r>
            <a:endParaRPr lang="en-US" sz="1600" dirty="0">
              <a:latin typeface="+mn-lt"/>
            </a:endParaRPr>
          </a:p>
        </p:txBody>
      </p:sp>
      <p:sp>
        <p:nvSpPr>
          <p:cNvPr id="162836" name="Line 19"/>
          <p:cNvSpPr>
            <a:spLocks noChangeShapeType="1"/>
          </p:cNvSpPr>
          <p:nvPr/>
        </p:nvSpPr>
        <p:spPr bwMode="auto">
          <a:xfrm>
            <a:off x="4573278" y="40577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162837" name="Rectangle 20"/>
          <p:cNvSpPr>
            <a:spLocks noChangeArrowheads="1"/>
          </p:cNvSpPr>
          <p:nvPr/>
        </p:nvSpPr>
        <p:spPr bwMode="auto">
          <a:xfrm>
            <a:off x="2879423" y="4068763"/>
            <a:ext cx="1327135" cy="277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00" tIns="46000" rIns="92000" bIns="46000">
            <a:spAutoFit/>
          </a:bodyPr>
          <a:lstStyle/>
          <a:p>
            <a:pPr algn="ctr"/>
            <a:r>
              <a:rPr lang="en-US" sz="1200" dirty="0">
                <a:latin typeface="+mn-lt"/>
              </a:rPr>
              <a:t>hire and oversee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 dirty="0"/>
          </a:p>
        </p:txBody>
      </p:sp>
      <p:grpSp>
        <p:nvGrpSpPr>
          <p:cNvPr id="29" name="Group 43"/>
          <p:cNvGrpSpPr>
            <a:grpSpLocks/>
          </p:cNvGrpSpPr>
          <p:nvPr/>
        </p:nvGrpSpPr>
        <p:grpSpPr bwMode="auto">
          <a:xfrm>
            <a:off x="6270625" y="3754439"/>
            <a:ext cx="2416175" cy="2417761"/>
            <a:chOff x="4435" y="2829"/>
            <a:chExt cx="1522" cy="1523"/>
          </a:xfrm>
        </p:grpSpPr>
        <p:sp>
          <p:nvSpPr>
            <p:cNvPr id="30" name="Rectangle 33"/>
            <p:cNvSpPr>
              <a:spLocks noChangeArrowheads="1"/>
            </p:cNvSpPr>
            <p:nvPr/>
          </p:nvSpPr>
          <p:spPr bwMode="auto">
            <a:xfrm>
              <a:off x="4752" y="3141"/>
              <a:ext cx="1205" cy="899"/>
            </a:xfrm>
            <a:prstGeom prst="rect">
              <a:avLst/>
            </a:prstGeom>
            <a:noFill/>
            <a:ln w="9525">
              <a:solidFill>
                <a:srgbClr val="63B3DD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102518" tIns="51259" rIns="102518" bIns="51259" anchor="ctr">
              <a:spAutoFit/>
            </a:bodyPr>
            <a:lstStyle/>
            <a:p>
              <a:pPr algn="ctr" defTabSz="1019175"/>
              <a:r>
                <a:rPr lang="en-US" sz="1800" dirty="0" smtClean="0">
                  <a:solidFill>
                    <a:srgbClr val="63B3DD"/>
                  </a:solidFill>
                  <a:latin typeface="Arial" charset="0"/>
                </a:rPr>
                <a:t>ESOP</a:t>
              </a:r>
            </a:p>
            <a:p>
              <a:pPr algn="ctr" defTabSz="1019175"/>
              <a:r>
                <a:rPr lang="en-US" sz="1800" dirty="0" smtClean="0">
                  <a:solidFill>
                    <a:srgbClr val="63B3DD"/>
                  </a:solidFill>
                  <a:latin typeface="Arial" charset="0"/>
                </a:rPr>
                <a:t>Communications Committee:</a:t>
              </a:r>
              <a:endParaRPr lang="en-US" sz="1800" dirty="0">
                <a:solidFill>
                  <a:srgbClr val="63B3DD"/>
                </a:solidFill>
                <a:latin typeface="Arial" charset="0"/>
              </a:endParaRPr>
            </a:p>
            <a:p>
              <a:pPr algn="ctr" defTabSz="1019175"/>
              <a:r>
                <a:rPr lang="en-US" sz="1600" dirty="0">
                  <a:solidFill>
                    <a:srgbClr val="63B3DD"/>
                  </a:solidFill>
                  <a:latin typeface="Arial" charset="0"/>
                </a:rPr>
                <a:t>Promote</a:t>
              </a:r>
            </a:p>
            <a:p>
              <a:pPr algn="ctr" defTabSz="1019175"/>
              <a:r>
                <a:rPr lang="en-US" sz="1600" dirty="0">
                  <a:solidFill>
                    <a:srgbClr val="63B3DD"/>
                  </a:solidFill>
                  <a:latin typeface="Arial" charset="0"/>
                </a:rPr>
                <a:t>Ownership</a:t>
              </a:r>
            </a:p>
          </p:txBody>
        </p:sp>
        <p:sp>
          <p:nvSpPr>
            <p:cNvPr id="31" name="AutoShape 36"/>
            <p:cNvSpPr>
              <a:spLocks/>
            </p:cNvSpPr>
            <p:nvPr/>
          </p:nvSpPr>
          <p:spPr bwMode="auto">
            <a:xfrm flipH="1">
              <a:off x="4435" y="2829"/>
              <a:ext cx="158" cy="1523"/>
            </a:xfrm>
            <a:prstGeom prst="leftBrace">
              <a:avLst>
                <a:gd name="adj1" fmla="val 80327"/>
                <a:gd name="adj2" fmla="val 50000"/>
              </a:avLst>
            </a:prstGeom>
            <a:noFill/>
            <a:ln w="38100">
              <a:solidFill>
                <a:srgbClr val="63B3DD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92031" tIns="46018" rIns="92031" bIns="46018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895600" y="6400800"/>
            <a:ext cx="3343275" cy="457200"/>
          </a:xfrm>
        </p:spPr>
        <p:txBody>
          <a:bodyPr/>
          <a:lstStyle/>
          <a:p>
            <a:r>
              <a:rPr lang="en-US" smtClean="0"/>
              <a:t>VEOC Conference  |  ESOP Sustainability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52400" y="1606838"/>
            <a:ext cx="3631710" cy="4488868"/>
            <a:chOff x="152400" y="1606838"/>
            <a:chExt cx="3631710" cy="4488868"/>
          </a:xfrm>
        </p:grpSpPr>
        <p:sp>
          <p:nvSpPr>
            <p:cNvPr id="162839" name="Rectangle 24"/>
            <p:cNvSpPr>
              <a:spLocks noChangeArrowheads="1"/>
            </p:cNvSpPr>
            <p:nvPr/>
          </p:nvSpPr>
          <p:spPr bwMode="auto">
            <a:xfrm>
              <a:off x="152400" y="3753545"/>
              <a:ext cx="1253714" cy="5898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600">
                  <a:solidFill>
                    <a:srgbClr val="FFC000"/>
                  </a:solidFill>
                  <a:latin typeface="+mn-lt"/>
                </a:rPr>
                <a:t>ESOP</a:t>
              </a:r>
            </a:p>
            <a:p>
              <a:pPr algn="ctr"/>
              <a:r>
                <a:rPr lang="en-US" sz="1600">
                  <a:solidFill>
                    <a:srgbClr val="FFC000"/>
                  </a:solidFill>
                  <a:latin typeface="+mn-lt"/>
                </a:rPr>
                <a:t>Participants</a:t>
              </a:r>
            </a:p>
          </p:txBody>
        </p:sp>
        <p:sp>
          <p:nvSpPr>
            <p:cNvPr id="162840" name="Rectangle 25"/>
            <p:cNvSpPr>
              <a:spLocks noChangeArrowheads="1"/>
            </p:cNvSpPr>
            <p:nvPr/>
          </p:nvSpPr>
          <p:spPr bwMode="auto">
            <a:xfrm>
              <a:off x="900301" y="4991500"/>
              <a:ext cx="1080589" cy="647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when meet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eligibility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requirements</a:t>
              </a:r>
            </a:p>
          </p:txBody>
        </p:sp>
        <p:sp>
          <p:nvSpPr>
            <p:cNvPr id="162841" name="AutoShape 30"/>
            <p:cNvSpPr>
              <a:spLocks/>
            </p:cNvSpPr>
            <p:nvPr/>
          </p:nvSpPr>
          <p:spPr bwMode="auto">
            <a:xfrm>
              <a:off x="2619733" y="3886200"/>
              <a:ext cx="275557" cy="2209506"/>
            </a:xfrm>
            <a:prstGeom prst="leftBrace">
              <a:avLst>
                <a:gd name="adj1" fmla="val 4847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lIns="82589" tIns="41297" rIns="82589" bIns="41297" anchor="ctr"/>
            <a:lstStyle/>
            <a:p>
              <a:pPr algn="ctr" defTabSz="820738"/>
              <a:endParaRPr lang="en-US" sz="2200"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162842" name="AutoShape 31"/>
            <p:cNvCxnSpPr>
              <a:cxnSpLocks noChangeShapeType="1"/>
              <a:stCxn id="162841" idx="1"/>
              <a:endCxn id="162839" idx="2"/>
            </p:cNvCxnSpPr>
            <p:nvPr/>
          </p:nvCxnSpPr>
          <p:spPr bwMode="auto">
            <a:xfrm rot="10800000">
              <a:off x="779257" y="4343401"/>
              <a:ext cx="1840476" cy="647553"/>
            </a:xfrm>
            <a:prstGeom prst="bentConnector2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62844" name="Rectangle 26"/>
            <p:cNvSpPr>
              <a:spLocks noChangeArrowheads="1"/>
            </p:cNvSpPr>
            <p:nvPr/>
          </p:nvSpPr>
          <p:spPr bwMode="auto">
            <a:xfrm>
              <a:off x="914090" y="2781918"/>
              <a:ext cx="1004004" cy="6470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are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represented</a:t>
              </a:r>
            </a:p>
            <a:p>
              <a:pPr algn="ctr"/>
              <a:r>
                <a:rPr lang="en-US" sz="1200" dirty="0">
                  <a:solidFill>
                    <a:srgbClr val="FFC000"/>
                  </a:solidFill>
                  <a:latin typeface="+mn-lt"/>
                </a:rPr>
                <a:t>by</a:t>
              </a:r>
            </a:p>
          </p:txBody>
        </p:sp>
        <p:sp>
          <p:nvSpPr>
            <p:cNvPr id="34" name="Rectangle 24"/>
            <p:cNvSpPr>
              <a:spLocks noChangeArrowheads="1"/>
            </p:cNvSpPr>
            <p:nvPr/>
          </p:nvSpPr>
          <p:spPr bwMode="auto">
            <a:xfrm>
              <a:off x="190229" y="1606838"/>
              <a:ext cx="1178056" cy="83156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00" tIns="46000" rIns="92000" bIns="4600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C000"/>
                  </a:solidFill>
                  <a:latin typeface="+mn-lt"/>
                </a:rPr>
                <a:t>ESOP</a:t>
              </a:r>
            </a:p>
            <a:p>
              <a:pPr algn="ctr"/>
              <a:r>
                <a:rPr lang="en-US" sz="1600" dirty="0" smtClean="0">
                  <a:solidFill>
                    <a:srgbClr val="FFC000"/>
                  </a:solidFill>
                  <a:latin typeface="+mn-lt"/>
                </a:rPr>
                <a:t>Fiduciary</a:t>
              </a:r>
            </a:p>
            <a:p>
              <a:pPr algn="ctr"/>
              <a:r>
                <a:rPr lang="en-US" sz="1600" dirty="0" smtClean="0">
                  <a:solidFill>
                    <a:srgbClr val="FFC000"/>
                  </a:solidFill>
                  <a:latin typeface="+mn-lt"/>
                </a:rPr>
                <a:t>Committee</a:t>
              </a:r>
              <a:endParaRPr lang="en-US" sz="1600" dirty="0">
                <a:solidFill>
                  <a:srgbClr val="FFC000"/>
                </a:solidFill>
                <a:latin typeface="+mn-lt"/>
              </a:endParaRPr>
            </a:p>
          </p:txBody>
        </p:sp>
        <p:cxnSp>
          <p:nvCxnSpPr>
            <p:cNvPr id="5" name="Straight Arrow Connector 4"/>
            <p:cNvCxnSpPr>
              <a:stCxn id="162839" idx="0"/>
              <a:endCxn id="34" idx="2"/>
            </p:cNvCxnSpPr>
            <p:nvPr/>
          </p:nvCxnSpPr>
          <p:spPr bwMode="auto">
            <a:xfrm flipV="1">
              <a:off x="779257" y="2438400"/>
              <a:ext cx="0" cy="131514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>
              <a:stCxn id="34" idx="3"/>
              <a:endCxn id="162819" idx="1"/>
            </p:cNvCxnSpPr>
            <p:nvPr/>
          </p:nvCxnSpPr>
          <p:spPr bwMode="auto">
            <a:xfrm flipV="1">
              <a:off x="1368285" y="2001839"/>
              <a:ext cx="2415825" cy="2078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B48A5-80E7-4ECD-9962-A0AA82E789C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33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49" grpId="0" animBg="1"/>
      <p:bldP spid="162819" grpId="0" animBg="1"/>
      <p:bldP spid="162820" grpId="0"/>
      <p:bldP spid="162821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159752" name="Rectangle 8"/>
          <p:cNvSpPr>
            <a:spLocks noGrp="1" noChangeArrowheads="1"/>
          </p:cNvSpPr>
          <p:nvPr>
            <p:ph idx="1"/>
          </p:nvPr>
        </p:nvSpPr>
        <p:spPr/>
        <p:txBody>
          <a:bodyPr anchor="ctr" anchorCtr="0"/>
          <a:lstStyle/>
          <a:p>
            <a:pPr>
              <a:buFontTx/>
              <a:buNone/>
            </a:pPr>
            <a:r>
              <a:rPr lang="en-US" sz="1800" dirty="0" smtClean="0"/>
              <a:t>Alex Moss</a:t>
            </a:r>
          </a:p>
          <a:p>
            <a:pPr>
              <a:buNone/>
            </a:pPr>
            <a:r>
              <a:rPr lang="en-US" sz="1800" dirty="0" smtClean="0"/>
              <a:t>Praxis </a:t>
            </a:r>
            <a:r>
              <a:rPr lang="en-US" sz="1800" dirty="0"/>
              <a:t>Consulting Group, Inc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215.753.0304</a:t>
            </a:r>
            <a:endParaRPr lang="en-US" sz="1800" dirty="0"/>
          </a:p>
          <a:p>
            <a:pPr>
              <a:buFontTx/>
              <a:buNone/>
            </a:pPr>
            <a:r>
              <a:rPr lang="en-US" sz="1800" dirty="0" smtClean="0">
                <a:hlinkClick r:id="rId2"/>
              </a:rPr>
              <a:t>alex@praxiscg.com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Judy </a:t>
            </a:r>
            <a:r>
              <a:rPr lang="en-US" sz="1800" dirty="0" err="1" smtClean="0"/>
              <a:t>Kornfeld</a:t>
            </a:r>
            <a:endParaRPr lang="en-US" sz="1800" dirty="0" smtClean="0"/>
          </a:p>
          <a:p>
            <a:pPr>
              <a:buNone/>
            </a:pPr>
            <a:r>
              <a:rPr lang="en-US" sz="1800" dirty="0" smtClean="0"/>
              <a:t>ESOP Economics, Inc.</a:t>
            </a:r>
          </a:p>
          <a:p>
            <a:pPr>
              <a:buNone/>
            </a:pPr>
            <a:r>
              <a:rPr lang="en-US" sz="1800" dirty="0" smtClean="0"/>
              <a:t>215.606.3591</a:t>
            </a:r>
          </a:p>
          <a:p>
            <a:pPr>
              <a:buNone/>
            </a:pPr>
            <a:r>
              <a:rPr lang="en-US" sz="1800" dirty="0" smtClean="0">
                <a:hlinkClick r:id="rId3"/>
              </a:rPr>
              <a:t>judy@esopeconomics.com</a:t>
            </a: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r>
              <a:rPr lang="en-US" sz="1800" dirty="0" smtClean="0"/>
              <a:t>Peter Paquette</a:t>
            </a:r>
          </a:p>
          <a:p>
            <a:pPr>
              <a:buNone/>
            </a:pPr>
            <a:r>
              <a:rPr lang="en-US" sz="1800" dirty="0" err="1" smtClean="0"/>
              <a:t>Tarndale</a:t>
            </a:r>
            <a:r>
              <a:rPr lang="en-US" sz="1800" dirty="0" smtClean="0"/>
              <a:t>, LLC</a:t>
            </a:r>
          </a:p>
          <a:p>
            <a:pPr>
              <a:buNone/>
            </a:pPr>
            <a:r>
              <a:rPr lang="en-US" sz="1800" dirty="0" smtClean="0"/>
              <a:t>603.643.8460</a:t>
            </a:r>
          </a:p>
          <a:p>
            <a:pPr>
              <a:buNone/>
            </a:pPr>
            <a:r>
              <a:rPr lang="en-US" sz="1800" dirty="0" smtClean="0">
                <a:hlinkClick r:id="rId4"/>
              </a:rPr>
              <a:t>peter.paquette@tarndale.com</a:t>
            </a: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9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The Historical Record:</a:t>
            </a:r>
            <a:br>
              <a:rPr lang="en-US" sz="2400" dirty="0" smtClean="0"/>
            </a:br>
            <a:r>
              <a:rPr lang="en-US" sz="2400" dirty="0" smtClean="0"/>
              <a:t>Something Interesting is Going on Out There</a:t>
            </a:r>
          </a:p>
        </p:txBody>
      </p:sp>
      <p:sp>
        <p:nvSpPr>
          <p:cNvPr id="655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Shared ownership in the US: predates the American Revolution</a:t>
            </a:r>
          </a:p>
          <a:p>
            <a:r>
              <a:rPr lang="en-US" sz="2000" dirty="0" smtClean="0"/>
              <a:t>Coops</a:t>
            </a:r>
          </a:p>
          <a:p>
            <a:pPr lvl="1"/>
            <a:r>
              <a:rPr lang="en-US" sz="1800" dirty="0" err="1" smtClean="0"/>
              <a:t>Mutuals</a:t>
            </a:r>
            <a:r>
              <a:rPr lang="en-US" sz="1800" dirty="0" smtClean="0"/>
              <a:t>: e.g. Franklin’s fire insurance society</a:t>
            </a:r>
          </a:p>
          <a:p>
            <a:pPr lvl="1"/>
            <a:r>
              <a:rPr lang="en-US" sz="1800" dirty="0" smtClean="0"/>
              <a:t>Cooperatives: </a:t>
            </a:r>
            <a:r>
              <a:rPr lang="en-US" sz="1800" dirty="0" err="1" smtClean="0"/>
              <a:t>Rochdale</a:t>
            </a:r>
            <a:r>
              <a:rPr lang="en-US" sz="1800" dirty="0" smtClean="0"/>
              <a:t>, England, 1844</a:t>
            </a:r>
          </a:p>
          <a:p>
            <a:r>
              <a:rPr lang="en-US" sz="2000" dirty="0" smtClean="0"/>
              <a:t>ESOP</a:t>
            </a:r>
          </a:p>
          <a:p>
            <a:pPr lvl="1"/>
            <a:r>
              <a:rPr lang="en-US" sz="1800" dirty="0" smtClean="0"/>
              <a:t>Economist Lou Kelso &amp; Senator Russell Long</a:t>
            </a:r>
          </a:p>
          <a:p>
            <a:pPr lvl="1"/>
            <a:r>
              <a:rPr lang="en-US" sz="1800" dirty="0" smtClean="0"/>
              <a:t>37 years: part of 1974 ERISA</a:t>
            </a:r>
          </a:p>
          <a:p>
            <a:pPr lvl="1"/>
            <a:r>
              <a:rPr lang="en-US" sz="1800" dirty="0" smtClean="0"/>
              <a:t>11,400 companies, 13.7 million participants, 10% of workforce (NCEO)</a:t>
            </a:r>
          </a:p>
          <a:p>
            <a:pPr lvl="1"/>
            <a:r>
              <a:rPr lang="en-US" sz="1800" dirty="0" smtClean="0"/>
              <a:t>Wide range of industries, structures, &amp; experience</a:t>
            </a:r>
          </a:p>
          <a:p>
            <a:r>
              <a:rPr lang="en-US" sz="2000" dirty="0" smtClean="0"/>
              <a:t>Shared ownership, ESOPs and beyond (GSS)</a:t>
            </a:r>
          </a:p>
          <a:p>
            <a:pPr lvl="1"/>
            <a:r>
              <a:rPr lang="en-US" sz="1800" dirty="0" smtClean="0"/>
              <a:t>45%+ of workforce</a:t>
            </a:r>
          </a:p>
          <a:p>
            <a:pPr lvl="1"/>
            <a:r>
              <a:rPr lang="en-US" sz="1800" dirty="0" smtClean="0"/>
              <a:t>Highly valued by workers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237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ESOPs </a:t>
            </a:r>
            <a:r>
              <a:rPr lang="en-US" dirty="0"/>
              <a:t>Are An Exception Under ERISA</a:t>
            </a:r>
            <a:endParaRPr lang="en-US" dirty="0" smtClean="0"/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ESOP is an ERISA retirement plan…</a:t>
            </a:r>
          </a:p>
          <a:p>
            <a:pPr marL="0" indent="0" eaLnBrk="1" hangingPunct="1">
              <a:buNone/>
            </a:pPr>
            <a:r>
              <a:rPr lang="en-US" dirty="0" smtClean="0"/>
              <a:t>	…that owns your company = shareholder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ESOPs are an exception to key pension rules and philosophy</a:t>
            </a:r>
          </a:p>
          <a:p>
            <a:pPr lvl="1"/>
            <a:r>
              <a:rPr lang="en-US" dirty="0" smtClean="0"/>
              <a:t>Technical: prohibited transactions</a:t>
            </a:r>
          </a:p>
          <a:p>
            <a:pPr lvl="1"/>
            <a:r>
              <a:rPr lang="en-US" dirty="0" smtClean="0"/>
              <a:t>Philosophical: diversification</a:t>
            </a:r>
          </a:p>
          <a:p>
            <a:pPr lvl="1"/>
            <a:r>
              <a:rPr lang="en-US" dirty="0" smtClean="0"/>
              <a:t>Likely source of current </a:t>
            </a:r>
            <a:r>
              <a:rPr lang="en-US" dirty="0" err="1" smtClean="0"/>
              <a:t>DoL</a:t>
            </a:r>
            <a:r>
              <a:rPr lang="en-US" dirty="0" smtClean="0"/>
              <a:t> discomfort: this isn’t how “pensions” are supposed to work</a:t>
            </a:r>
          </a:p>
          <a:p>
            <a:pPr lvl="1"/>
            <a:r>
              <a:rPr lang="en-US" dirty="0" smtClean="0"/>
              <a:t>Why? Lou Kelso + Russell Long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4294967295"/>
          </p:nvPr>
        </p:nvSpPr>
        <p:spPr bwMode="auto">
          <a:xfrm>
            <a:off x="7162800" y="6400800"/>
            <a:ext cx="1981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b"/>
          <a:lstStyle/>
          <a:p>
            <a:pPr algn="r" eaLnBrk="0" hangingPunct="0">
              <a:defRPr/>
            </a:pPr>
            <a:r>
              <a:rPr lang="en-US" sz="900" smtClean="0">
                <a:solidFill>
                  <a:schemeClr val="tx2"/>
                </a:solidFill>
                <a:latin typeface="+mn-lt"/>
              </a:rPr>
              <a:t>June 8, 2012</a:t>
            </a:r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99661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Models &amp; Expectations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some, long-term aspirations, e.g. Silver ESOP Awards and taking public position of long term employee ownership</a:t>
            </a:r>
          </a:p>
          <a:p>
            <a:r>
              <a:rPr lang="en-US" dirty="0" smtClean="0"/>
              <a:t>For others, transitional aspirations: natural life-cycle of ESOP, including sale of company or termination of ESOP</a:t>
            </a:r>
          </a:p>
          <a:p>
            <a:r>
              <a:rPr lang="en-US" dirty="0" smtClean="0"/>
              <a:t>Overall # of ESOPs has been relatively flat for many years; however, there continues to be lots of activity, into and out of ESOP form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1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29794285"/>
              </p:ext>
            </p:extLst>
          </p:nvPr>
        </p:nvGraphicFramePr>
        <p:xfrm>
          <a:off x="609600" y="1371600"/>
          <a:ext cx="79248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537"/>
                <a:gridCol w="1007588"/>
                <a:gridCol w="1082675"/>
              </a:tblGrid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Reason for Terminating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ESOP (source: NCEO)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% of ESOPs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# of ESOPs 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85585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company was performing well financially but could not manage its repurchase obligation or expected not to be able to do so in the future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13.2%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9909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company could handle its repurchase obligation, but received an attractive offer it could not turn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51.2%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233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9909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company was dissatisfied with the ESOP for reasons other than repurchase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15.6%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71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99097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company was in financial difficulty and needed to cut costs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13.1%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60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855853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The company never intended the plan to be permanent; it was just used to buy out an owner with the intention of terminating the ESOP at a later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2.2%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3470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Other</a:t>
                      </a:r>
                      <a:endParaRPr lang="en-US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5.3%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Data: ESOP Formation &amp; Termination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49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Often Than Not…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Business *failure* is not our challenge</a:t>
            </a:r>
          </a:p>
          <a:p>
            <a:pPr lvl="1"/>
            <a:r>
              <a:rPr lang="en-US" dirty="0" smtClean="0"/>
              <a:t>The market is pretty good at handling this (!)</a:t>
            </a:r>
          </a:p>
          <a:p>
            <a:endParaRPr lang="en-US" dirty="0" smtClean="0"/>
          </a:p>
          <a:p>
            <a:r>
              <a:rPr lang="en-US" dirty="0" smtClean="0"/>
              <a:t>How will we handle business *success*?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118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Core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Can you run your business better under ESOP ownership?</a:t>
            </a:r>
          </a:p>
          <a:p>
            <a:pPr lvl="0"/>
            <a:r>
              <a:rPr lang="en-US" smtClean="0"/>
              <a:t>If yes</a:t>
            </a:r>
          </a:p>
          <a:p>
            <a:pPr lvl="1"/>
            <a:r>
              <a:rPr lang="en-US" smtClean="0"/>
              <a:t>Your company &amp; ESOP will thrive</a:t>
            </a:r>
          </a:p>
          <a:p>
            <a:pPr lvl="1"/>
            <a:r>
              <a:rPr lang="en-US" smtClean="0"/>
              <a:t>Public policy &amp; opinion will support employee ownership</a:t>
            </a:r>
          </a:p>
          <a:p>
            <a:pPr lvl="0"/>
            <a:r>
              <a:rPr lang="en-US" smtClean="0"/>
              <a:t>If no, ESOPs will be a temporary ownership vehicle</a:t>
            </a:r>
          </a:p>
          <a:p>
            <a:pPr lvl="1"/>
            <a:r>
              <a:rPr lang="en-US" smtClean="0"/>
              <a:t>until the operating burden outweighs the value-added in your firm</a:t>
            </a:r>
          </a:p>
          <a:p>
            <a:pPr lvl="1"/>
            <a:r>
              <a:rPr lang="en-US" smtClean="0"/>
              <a:t>until Congress changes its mind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June 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VEOC Conference  |  ESOP Sustainability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CB16D-20BF-4B0C-AD2A-9F3F23634A2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43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Praxis oct2010">
  <a:themeElements>
    <a:clrScheme name="2_Dual_Darkback 14">
      <a:dk1>
        <a:srgbClr val="464A44"/>
      </a:dk1>
      <a:lt1>
        <a:srgbClr val="FFFFFF"/>
      </a:lt1>
      <a:dk2>
        <a:srgbClr val="070F3D"/>
      </a:dk2>
      <a:lt2>
        <a:srgbClr val="FFFFFF"/>
      </a:lt2>
      <a:accent1>
        <a:srgbClr val="99A29B"/>
      </a:accent1>
      <a:accent2>
        <a:srgbClr val="5A6E1E"/>
      </a:accent2>
      <a:accent3>
        <a:srgbClr val="AAAAAF"/>
      </a:accent3>
      <a:accent4>
        <a:srgbClr val="DADADA"/>
      </a:accent4>
      <a:accent5>
        <a:srgbClr val="CACECB"/>
      </a:accent5>
      <a:accent6>
        <a:srgbClr val="51631A"/>
      </a:accent6>
      <a:hlink>
        <a:srgbClr val="CCECFF"/>
      </a:hlink>
      <a:folHlink>
        <a:srgbClr val="CCECFF"/>
      </a:folHlink>
    </a:clrScheme>
    <a:fontScheme name="2_Dual_Darkba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2_Dual_Darkbac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ual_Darkbac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3">
        <a:dk1>
          <a:srgbClr val="464A44"/>
        </a:dk1>
        <a:lt1>
          <a:srgbClr val="FFFFFF"/>
        </a:lt1>
        <a:dk2>
          <a:srgbClr val="070F3D"/>
        </a:dk2>
        <a:lt2>
          <a:srgbClr val="FFFFFF"/>
        </a:lt2>
        <a:accent1>
          <a:srgbClr val="99A29B"/>
        </a:accent1>
        <a:accent2>
          <a:srgbClr val="5A6E1E"/>
        </a:accent2>
        <a:accent3>
          <a:srgbClr val="AAAAAF"/>
        </a:accent3>
        <a:accent4>
          <a:srgbClr val="DADADA"/>
        </a:accent4>
        <a:accent5>
          <a:srgbClr val="CACECB"/>
        </a:accent5>
        <a:accent6>
          <a:srgbClr val="51631A"/>
        </a:accent6>
        <a:hlink>
          <a:srgbClr val="CCECFF"/>
        </a:hlink>
        <a:folHlink>
          <a:srgbClr val="C8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ual_Darkback 14">
        <a:dk1>
          <a:srgbClr val="464A44"/>
        </a:dk1>
        <a:lt1>
          <a:srgbClr val="FFFFFF"/>
        </a:lt1>
        <a:dk2>
          <a:srgbClr val="070F3D"/>
        </a:dk2>
        <a:lt2>
          <a:srgbClr val="FFFFFF"/>
        </a:lt2>
        <a:accent1>
          <a:srgbClr val="99A29B"/>
        </a:accent1>
        <a:accent2>
          <a:srgbClr val="5A6E1E"/>
        </a:accent2>
        <a:accent3>
          <a:srgbClr val="AAAAAF"/>
        </a:accent3>
        <a:accent4>
          <a:srgbClr val="DADADA"/>
        </a:accent4>
        <a:accent5>
          <a:srgbClr val="CACECB"/>
        </a:accent5>
        <a:accent6>
          <a:srgbClr val="51631A"/>
        </a:accent6>
        <a:hlink>
          <a:srgbClr val="CCE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Praxis oct2010</Template>
  <TotalTime>4142</TotalTime>
  <Words>2463</Words>
  <Application>Microsoft Office PowerPoint</Application>
  <PresentationFormat>On-screen Show (4:3)</PresentationFormat>
  <Paragraphs>482</Paragraphs>
  <Slides>39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  <vt:variant>
        <vt:lpstr>Custom Shows</vt:lpstr>
      </vt:variant>
      <vt:variant>
        <vt:i4>1</vt:i4>
      </vt:variant>
    </vt:vector>
  </HeadingPairs>
  <TitlesOfParts>
    <vt:vector size="41" baseType="lpstr">
      <vt:lpstr>Praxis oct2010</vt:lpstr>
      <vt:lpstr>Sustaining Employee-Owned Firms Over the Long-Term</vt:lpstr>
      <vt:lpstr>What is “Sustainability”?</vt:lpstr>
      <vt:lpstr>Employee Ownership Sustainability</vt:lpstr>
      <vt:lpstr>The Historical Record: Something Interesting is Going on Out There</vt:lpstr>
      <vt:lpstr>ESOPs Are An Exception Under ERISA</vt:lpstr>
      <vt:lpstr>Different Models &amp; Expectations</vt:lpstr>
      <vt:lpstr>Data: ESOP Formation &amp; Termination</vt:lpstr>
      <vt:lpstr>More Often Than Not…</vt:lpstr>
      <vt:lpstr>Core Question</vt:lpstr>
      <vt:lpstr>Should Your Company Remain ESOP Owned?</vt:lpstr>
      <vt:lpstr>Two Inter-Dependent Discussions</vt:lpstr>
      <vt:lpstr>Judy Kornfeld</vt:lpstr>
      <vt:lpstr>Peter Paquette</vt:lpstr>
      <vt:lpstr>Challenges to ESOP Sustainability</vt:lpstr>
      <vt:lpstr>1. Hostile Legislative / Regulatory Environment</vt:lpstr>
      <vt:lpstr>2a.  Business model fails</vt:lpstr>
      <vt:lpstr>2b.  Business model fails</vt:lpstr>
      <vt:lpstr>3.  Repurchase obligation is to great</vt:lpstr>
      <vt:lpstr>4a.  No consensus definition of shareholder value</vt:lpstr>
      <vt:lpstr>4b.  No consensus definition of shareholder value</vt:lpstr>
      <vt:lpstr>4c. No consensus definition of shareholder value</vt:lpstr>
      <vt:lpstr>4d.  No consensus definition of shareholder value</vt:lpstr>
      <vt:lpstr>4e.  No consensus definition of shareholder value</vt:lpstr>
      <vt:lpstr>5a.  Succession discontinuity</vt:lpstr>
      <vt:lpstr>5b.  Succession discontinuity</vt:lpstr>
      <vt:lpstr>5c.  Succession discontinuity</vt:lpstr>
      <vt:lpstr>5d.  Succession discontinuity</vt:lpstr>
      <vt:lpstr>5e.  Succession discontinuity</vt:lpstr>
      <vt:lpstr>5f.  Succession discontinuity</vt:lpstr>
      <vt:lpstr>6a.  Business is not run like an ESOP</vt:lpstr>
      <vt:lpstr>6b.  Business is not run like an ESOP</vt:lpstr>
      <vt:lpstr>7.  Plan design time bombs go off</vt:lpstr>
      <vt:lpstr>8a.  Offer that is “too good to ignore”</vt:lpstr>
      <vt:lpstr>8b.  Offer that is “to good to pass ignore”</vt:lpstr>
      <vt:lpstr>Back to the beginning: Are ESOPs sustainable?</vt:lpstr>
      <vt:lpstr>Emerging Trend:  What if ERISA Isn’t Enough?</vt:lpstr>
      <vt:lpstr>Questions</vt:lpstr>
      <vt:lpstr>ESOP Governance</vt:lpstr>
      <vt:lpstr>Contact Information</vt:lpstr>
      <vt:lpstr>Value Prop</vt:lpstr>
    </vt:vector>
  </TitlesOfParts>
  <Company>Green Mountian Coffee Roaster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Diane Davis</dc:creator>
  <cp:lastModifiedBy>Don Jamison</cp:lastModifiedBy>
  <cp:revision>265</cp:revision>
  <dcterms:created xsi:type="dcterms:W3CDTF">1999-10-06T14:11:16Z</dcterms:created>
  <dcterms:modified xsi:type="dcterms:W3CDTF">2012-06-14T16:58:23Z</dcterms:modified>
</cp:coreProperties>
</file>