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8" r:id="rId1"/>
  </p:sldMasterIdLst>
  <p:notesMasterIdLst>
    <p:notesMasterId r:id="rId16"/>
  </p:notesMasterIdLst>
  <p:handoutMasterIdLst>
    <p:handoutMasterId r:id="rId17"/>
  </p:handoutMasterIdLst>
  <p:sldIdLst>
    <p:sldId id="350" r:id="rId2"/>
    <p:sldId id="459" r:id="rId3"/>
    <p:sldId id="462" r:id="rId4"/>
    <p:sldId id="450" r:id="rId5"/>
    <p:sldId id="451" r:id="rId6"/>
    <p:sldId id="452" r:id="rId7"/>
    <p:sldId id="454" r:id="rId8"/>
    <p:sldId id="455" r:id="rId9"/>
    <p:sldId id="456" r:id="rId10"/>
    <p:sldId id="453" r:id="rId11"/>
    <p:sldId id="463" r:id="rId12"/>
    <p:sldId id="464" r:id="rId13"/>
    <p:sldId id="396" r:id="rId14"/>
    <p:sldId id="369" r:id="rId15"/>
  </p:sldIdLst>
  <p:sldSz cx="9144000" cy="6858000" type="screen4x3"/>
  <p:notesSz cx="7315200" cy="9601200"/>
  <p:custShowLst>
    <p:custShow name="Value Prop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009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52" autoAdjust="0"/>
  </p:normalViewPr>
  <p:slideViewPr>
    <p:cSldViewPr showGuides="1"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9C42F73-5B52-429C-B11D-BBFDEF6FAA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036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7425" cy="3597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83739A8-350E-4228-AEE4-22AFFF6BF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051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F4F9B-E13A-4160-8BBA-7734A9049F20}" type="slidenum">
              <a:rPr lang="en-US"/>
              <a:pPr/>
              <a:t>0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D7AA5-CBB6-46C0-AC2B-13BFD580752E}" type="slidenum">
              <a:rPr lang="en-US"/>
              <a:pPr/>
              <a:t>2</a:t>
            </a:fld>
            <a:endParaRPr lang="en-US"/>
          </a:p>
        </p:txBody>
      </p:sp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32E748DE-1D84-41EF-B98A-28A9C72B00BF}" type="slidenum">
              <a:rPr lang="en-US" sz="1300">
                <a:latin typeface="Times" pitchFamily="18" charset="0"/>
              </a:rPr>
              <a:pPr algn="r"/>
              <a:t>2</a:t>
            </a:fld>
            <a:endParaRPr lang="en-US" sz="1300">
              <a:latin typeface="Times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3900"/>
            <a:ext cx="4783137" cy="3587750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6173" cy="4318874"/>
          </a:xfrm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0" y="0"/>
            <a:ext cx="9144000" cy="2667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r"/>
            <a:endParaRPr lang="en-US" sz="900">
              <a:latin typeface="Arial" charset="0"/>
            </a:endParaRPr>
          </a:p>
        </p:txBody>
      </p:sp>
      <p:sp>
        <p:nvSpPr>
          <p:cNvPr id="438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971800"/>
            <a:ext cx="6400800" cy="3048000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43000" y="609600"/>
            <a:ext cx="6172200" cy="1371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382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5563" y="1447800"/>
            <a:ext cx="1066800" cy="712788"/>
          </a:xfrm>
          <a:prstGeom prst="rect">
            <a:avLst/>
          </a:prstGeom>
          <a:noFill/>
        </p:spPr>
      </p:pic>
      <p:sp>
        <p:nvSpPr>
          <p:cNvPr id="438280" name="Line 8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81" name="Text Box 9"/>
          <p:cNvSpPr txBox="1">
            <a:spLocks noChangeArrowheads="1"/>
          </p:cNvSpPr>
          <p:nvPr/>
        </p:nvSpPr>
        <p:spPr bwMode="auto">
          <a:xfrm>
            <a:off x="5638800" y="6400800"/>
            <a:ext cx="3505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64" tIns="46033" rIns="92064" bIns="46033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grpSp>
        <p:nvGrpSpPr>
          <p:cNvPr id="11" name="Group 11"/>
          <p:cNvGrpSpPr>
            <a:grpSpLocks/>
          </p:cNvGrpSpPr>
          <p:nvPr userDrawn="1"/>
        </p:nvGrpSpPr>
        <p:grpSpPr bwMode="auto">
          <a:xfrm>
            <a:off x="3630613" y="1331913"/>
            <a:ext cx="1749425" cy="4194175"/>
            <a:chOff x="0" y="2642"/>
            <a:chExt cx="1102" cy="2642"/>
          </a:xfrm>
        </p:grpSpPr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0" y="2642"/>
              <a:ext cx="1102" cy="2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0" y="2642"/>
              <a:ext cx="1102" cy="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/>
                <a:t>  </a:t>
              </a:r>
              <a:r>
                <a:rPr lang="en-US" sz="4600"/>
                <a:t> </a:t>
              </a:r>
              <a:r>
                <a:rPr lang="en-US"/>
                <a:t>                     </a:t>
              </a:r>
            </a:p>
            <a:p>
              <a:pPr eaLnBrk="0" hangingPunct="0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161D13-B9FC-47CB-9D3A-F99EEC7C5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84B2CD-70C9-48D7-AB1D-BC07ACE90D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114800"/>
            <a:ext cx="7772400" cy="1981200"/>
          </a:xfrm>
        </p:spPr>
        <p:txBody>
          <a:bodyPr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00800"/>
            <a:ext cx="1066800" cy="457200"/>
          </a:xfrm>
        </p:spPr>
        <p:txBody>
          <a:bodyPr/>
          <a:lstStyle>
            <a:lvl1pPr>
              <a:defRPr/>
            </a:lvl1pPr>
          </a:lstStyle>
          <a:p>
            <a:fld id="{E7E9D7B0-D8C1-4B47-A655-2F21D4420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Participation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548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VEOC Conference  |  Participation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E7E9D7B0-D8C1-4B47-A655-2F21D4420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7CB16D-20BF-4B0C-AD2A-9F3F23634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620000" y="64008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819400" y="6400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Participation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3D02E5-FB1E-4063-BF56-8E9F8B56D4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9BE595-7A82-45E0-84C3-B3D979185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 dirty="0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048000" y="6400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Participation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CF7396-1B18-42DF-86B6-0CA4B5CA6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Participation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CB48A5-80E7-4ECD-9962-A0AA82E78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Participation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2FA369-0FDA-4145-B22C-D768FCC086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Participation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E65191-6D42-434C-8D41-7817735B0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CDDCF8-B93E-48A9-AD9B-24E575C95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10683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51" name="Rectangle 3"/>
          <p:cNvSpPr>
            <a:spLocks noChangeArrowheads="1"/>
          </p:cNvSpPr>
          <p:nvPr/>
        </p:nvSpPr>
        <p:spPr bwMode="auto">
          <a:xfrm>
            <a:off x="1066800" y="6400800"/>
            <a:ext cx="8077200" cy="457200"/>
          </a:xfrm>
          <a:prstGeom prst="rect">
            <a:avLst/>
          </a:prstGeom>
          <a:solidFill>
            <a:srgbClr val="281E64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endParaRPr lang="en-US" sz="2400"/>
          </a:p>
        </p:txBody>
      </p:sp>
      <p:sp>
        <p:nvSpPr>
          <p:cNvPr id="4372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72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7254" name="Rectangle 6"/>
          <p:cNvSpPr>
            <a:spLocks noChangeArrowheads="1"/>
          </p:cNvSpPr>
          <p:nvPr/>
        </p:nvSpPr>
        <p:spPr bwMode="auto">
          <a:xfrm>
            <a:off x="556260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 anchor="b"/>
          <a:lstStyle/>
          <a:p>
            <a:pPr algn="r"/>
            <a:endParaRPr lang="en-US" sz="9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37255" name="Rectangle 7"/>
          <p:cNvSpPr>
            <a:spLocks noChangeArrowheads="1"/>
          </p:cNvSpPr>
          <p:nvPr/>
        </p:nvSpPr>
        <p:spPr bwMode="auto">
          <a:xfrm>
            <a:off x="0" y="6400800"/>
            <a:ext cx="10668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2"/>
                </a:solidFill>
                <a:latin typeface="+mn-lt"/>
              </a:defRPr>
            </a:lvl1pPr>
          </a:lstStyle>
          <a:p>
            <a:fld id="{E7E9D7B0-D8C1-4B47-A655-2F21D4420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372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pic>
        <p:nvPicPr>
          <p:cNvPr id="437258" name="Picture 1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5" cstate="print">
            <a:lum contrast="6000"/>
          </a:blip>
          <a:srcRect/>
          <a:stretch>
            <a:fillRect/>
          </a:stretch>
        </p:blipFill>
        <p:spPr bwMode="auto">
          <a:xfrm>
            <a:off x="8153400" y="228600"/>
            <a:ext cx="914400" cy="609600"/>
          </a:xfrm>
          <a:prstGeom prst="rect">
            <a:avLst/>
          </a:prstGeom>
          <a:noFill/>
        </p:spPr>
      </p:pic>
      <p:sp>
        <p:nvSpPr>
          <p:cNvPr id="437259" name="Line 11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8956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Participation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7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7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7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7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Font typeface="Wingdings" pitchFamily="2" charset="2"/>
        <a:buChar char="Ø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lex@praxisCG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391400" cy="3048000"/>
          </a:xfrm>
        </p:spPr>
        <p:txBody>
          <a:bodyPr/>
          <a:lstStyle/>
          <a:p>
            <a:r>
              <a:rPr lang="en-US" sz="2400" dirty="0"/>
              <a:t>Vermont Employee Ownership Center</a:t>
            </a:r>
          </a:p>
          <a:p>
            <a:r>
              <a:rPr lang="en-US" sz="2400" dirty="0" smtClean="0"/>
              <a:t>2012 </a:t>
            </a:r>
            <a:r>
              <a:rPr lang="en-US" sz="2400" dirty="0"/>
              <a:t>Conference</a:t>
            </a:r>
          </a:p>
          <a:p>
            <a:r>
              <a:rPr lang="en-US" sz="1600" dirty="0"/>
              <a:t>Burlington, Vermont</a:t>
            </a:r>
          </a:p>
          <a:p>
            <a:r>
              <a:rPr lang="en-US" sz="1600" dirty="0"/>
              <a:t>June </a:t>
            </a:r>
            <a:r>
              <a:rPr lang="en-US" sz="1600" dirty="0" smtClean="0"/>
              <a:t>8, 2012</a:t>
            </a:r>
            <a:endParaRPr lang="en-US" sz="16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Alex Moss | Praxis Consulting Group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Jane Moss | Hypertherm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Michael Allan | Gardeners Supply</a:t>
            </a:r>
            <a:endParaRPr lang="en-US" sz="1800" dirty="0"/>
          </a:p>
        </p:txBody>
      </p:sp>
      <p:sp>
        <p:nvSpPr>
          <p:cNvPr id="348169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Participation Up and Down the Organization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Where</a:t>
            </a:r>
            <a:r>
              <a:rPr lang="en-US" dirty="0"/>
              <a:t>, Why, &amp; 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what ways have these different forms of participation actually helped your company succeed &amp; sustain itself?</a:t>
            </a:r>
          </a:p>
          <a:p>
            <a:pPr lvl="1"/>
            <a:r>
              <a:rPr lang="en-US" dirty="0" smtClean="0"/>
              <a:t>Cost savings?</a:t>
            </a:r>
          </a:p>
          <a:p>
            <a:pPr lvl="1"/>
            <a:r>
              <a:rPr lang="en-US" dirty="0" smtClean="0"/>
              <a:t>Sales growth?</a:t>
            </a:r>
          </a:p>
          <a:p>
            <a:pPr lvl="1"/>
            <a:r>
              <a:rPr lang="en-US" dirty="0" smtClean="0"/>
              <a:t>Improved profit &amp; stock value?</a:t>
            </a:r>
          </a:p>
          <a:p>
            <a:pPr lvl="1"/>
            <a:r>
              <a:rPr lang="en-US" dirty="0" smtClean="0"/>
              <a:t>Morale?</a:t>
            </a:r>
          </a:p>
          <a:p>
            <a:pPr lvl="1"/>
            <a:r>
              <a:rPr lang="en-US" dirty="0" smtClean="0"/>
              <a:t>Better feeling of connectedness / reduced turnover?</a:t>
            </a:r>
          </a:p>
          <a:p>
            <a:pPr lvl="1"/>
            <a:r>
              <a:rPr lang="en-US" dirty="0" smtClean="0"/>
              <a:t>Better health and safety record?</a:t>
            </a:r>
          </a:p>
          <a:p>
            <a:pPr lvl="1"/>
            <a:r>
              <a:rPr lang="en-US" dirty="0" smtClean="0"/>
              <a:t>Better corporate citizenship?</a:t>
            </a:r>
          </a:p>
          <a:p>
            <a:pPr lvl="1"/>
            <a:r>
              <a:rPr lang="en-US" dirty="0" smtClean="0"/>
              <a:t>Other ways in which people have benefited?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023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Speed bumps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At what points have you gotten off track?</a:t>
            </a:r>
          </a:p>
          <a:p>
            <a:pPr lvl="1"/>
            <a:r>
              <a:rPr lang="en-US" dirty="0" smtClean="0"/>
              <a:t>How, what happened?</a:t>
            </a:r>
          </a:p>
          <a:p>
            <a:pPr lvl="1"/>
            <a:r>
              <a:rPr lang="en-US" dirty="0" smtClean="0"/>
              <a:t>How did people respond?</a:t>
            </a:r>
          </a:p>
          <a:p>
            <a:pPr lvl="1"/>
            <a:r>
              <a:rPr lang="en-US" dirty="0" smtClean="0"/>
              <a:t>Were you able to turn it around positively, how?</a:t>
            </a:r>
          </a:p>
          <a:p>
            <a:pPr lvl="1"/>
            <a:r>
              <a:rPr lang="en-US" dirty="0" smtClean="0"/>
              <a:t>What did you learn?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7710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are your top recommendations – things you would do now, if you were starting from scratch, or things you wish you could 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069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97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159752" name="Rectangle 8"/>
          <p:cNvSpPr>
            <a:spLocks noGrp="1" noChangeArrowheads="1"/>
          </p:cNvSpPr>
          <p:nvPr>
            <p:ph idx="1"/>
          </p:nvPr>
        </p:nvSpPr>
        <p:spPr/>
        <p:txBody>
          <a:bodyPr anchor="ctr" anchorCtr="0"/>
          <a:lstStyle/>
          <a:p>
            <a:pPr>
              <a:buFontTx/>
              <a:buNone/>
            </a:pPr>
            <a:r>
              <a:rPr lang="en-US" sz="2400" dirty="0" smtClean="0"/>
              <a:t>Alex Moss</a:t>
            </a:r>
          </a:p>
          <a:p>
            <a:pPr>
              <a:buNone/>
            </a:pPr>
            <a:r>
              <a:rPr lang="en-US" sz="2400" dirty="0" smtClean="0"/>
              <a:t>Praxis </a:t>
            </a:r>
            <a:r>
              <a:rPr lang="en-US" sz="2400" dirty="0"/>
              <a:t>Consulting Group, Inc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215.753.0304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 smtClean="0">
                <a:hlinkClick r:id="rId2"/>
              </a:rPr>
              <a:t>alex@praxiscg.com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9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really mean by “employee participation”?</a:t>
            </a:r>
          </a:p>
          <a:p>
            <a:pPr lvl="1"/>
            <a:r>
              <a:rPr lang="en-US" dirty="0" smtClean="0"/>
              <a:t>By whom, in what decisions, through what structure, with what support, etc.</a:t>
            </a:r>
          </a:p>
          <a:p>
            <a:r>
              <a:rPr lang="en-US" dirty="0" smtClean="0"/>
              <a:t>2 case studies – neither one is calling itself the “right answer,” but lots of good experience</a:t>
            </a:r>
          </a:p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What are you already doing that we can learn from?</a:t>
            </a:r>
          </a:p>
          <a:p>
            <a:pPr lvl="1"/>
            <a:r>
              <a:rPr lang="en-US" dirty="0" smtClean="0"/>
              <a:t>What are we learning about what works?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3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49" name="Rectangle 33"/>
          <p:cNvSpPr>
            <a:spLocks noChangeArrowheads="1"/>
          </p:cNvSpPr>
          <p:nvPr/>
        </p:nvSpPr>
        <p:spPr bwMode="auto">
          <a:xfrm>
            <a:off x="3601728" y="1828800"/>
            <a:ext cx="19605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64" tIns="46033" rIns="92064" bIns="46033">
            <a:spAutoFit/>
          </a:bodyPr>
          <a:lstStyle/>
          <a:p>
            <a:pPr algn="ctr"/>
            <a:r>
              <a:rPr lang="en-US" sz="1600" dirty="0">
                <a:solidFill>
                  <a:srgbClr val="FFC000"/>
                </a:solidFill>
                <a:latin typeface="+mn-lt"/>
              </a:rPr>
              <a:t>Individual Owners</a:t>
            </a:r>
          </a:p>
        </p:txBody>
      </p:sp>
      <p:sp>
        <p:nvSpPr>
          <p:cNvPr id="1628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00" tIns="46000" rIns="92000" bIns="46000"/>
          <a:lstStyle/>
          <a:p>
            <a:r>
              <a:rPr lang="en-US" dirty="0" smtClean="0"/>
              <a:t>ESOP Governance</a:t>
            </a:r>
            <a:endParaRPr lang="en-US" dirty="0"/>
          </a:p>
        </p:txBody>
      </p:sp>
      <p:sp>
        <p:nvSpPr>
          <p:cNvPr id="162819" name="Rectangle 21"/>
          <p:cNvSpPr>
            <a:spLocks noChangeArrowheads="1"/>
          </p:cNvSpPr>
          <p:nvPr/>
        </p:nvSpPr>
        <p:spPr bwMode="auto">
          <a:xfrm>
            <a:off x="3784110" y="1832279"/>
            <a:ext cx="1595799" cy="339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00" tIns="46000" rIns="92000" bIns="46000" anchor="ctr">
            <a:spAutoFit/>
          </a:bodyPr>
          <a:lstStyle/>
          <a:p>
            <a:pPr algn="ctr"/>
            <a:r>
              <a:rPr lang="en-US" sz="1600" dirty="0">
                <a:solidFill>
                  <a:srgbClr val="FFC000"/>
                </a:solidFill>
                <a:latin typeface="+mn-lt"/>
              </a:rPr>
              <a:t>ESOP </a:t>
            </a:r>
            <a:r>
              <a:rPr lang="en-US" sz="1600" dirty="0" smtClean="0">
                <a:solidFill>
                  <a:srgbClr val="FFC000"/>
                </a:solidFill>
                <a:latin typeface="+mn-lt"/>
              </a:rPr>
              <a:t>Trustees</a:t>
            </a:r>
            <a:endParaRPr lang="en-US" sz="16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62820" name="Rectangle 22"/>
          <p:cNvSpPr>
            <a:spLocks noChangeArrowheads="1"/>
          </p:cNvSpPr>
          <p:nvPr/>
        </p:nvSpPr>
        <p:spPr bwMode="auto">
          <a:xfrm flipH="1">
            <a:off x="3528164" y="2488794"/>
            <a:ext cx="586326" cy="27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+mn-lt"/>
              </a:rPr>
              <a:t>select</a:t>
            </a:r>
          </a:p>
        </p:txBody>
      </p:sp>
      <p:sp>
        <p:nvSpPr>
          <p:cNvPr id="162821" name="Line 23"/>
          <p:cNvSpPr>
            <a:spLocks noChangeShapeType="1"/>
          </p:cNvSpPr>
          <p:nvPr/>
        </p:nvSpPr>
        <p:spPr bwMode="auto">
          <a:xfrm flipH="1" flipV="1">
            <a:off x="4108713" y="2186951"/>
            <a:ext cx="0" cy="5338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62824" name="Rectangle 3"/>
          <p:cNvSpPr>
            <a:spLocks noChangeArrowheads="1"/>
          </p:cNvSpPr>
          <p:nvPr/>
        </p:nvSpPr>
        <p:spPr bwMode="auto">
          <a:xfrm>
            <a:off x="3693750" y="4537680"/>
            <a:ext cx="1754304" cy="339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Leadership Team</a:t>
            </a:r>
            <a:endParaRPr lang="en-US" sz="1600" dirty="0">
              <a:latin typeface="+mn-lt"/>
            </a:endParaRPr>
          </a:p>
        </p:txBody>
      </p:sp>
      <p:sp>
        <p:nvSpPr>
          <p:cNvPr id="162825" name="Rectangle 4"/>
          <p:cNvSpPr>
            <a:spLocks noChangeArrowheads="1"/>
          </p:cNvSpPr>
          <p:nvPr/>
        </p:nvSpPr>
        <p:spPr bwMode="auto">
          <a:xfrm>
            <a:off x="3352490" y="2858802"/>
            <a:ext cx="24399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00" tIns="46000" rIns="92000" bIns="46000">
            <a:spAutoFit/>
          </a:bodyPr>
          <a:lstStyle/>
          <a:p>
            <a:pPr algn="ctr"/>
            <a:r>
              <a:rPr lang="en-US" sz="1600">
                <a:latin typeface="+mn-lt"/>
              </a:rPr>
              <a:t>Board of Directors</a:t>
            </a:r>
          </a:p>
        </p:txBody>
      </p:sp>
      <p:sp>
        <p:nvSpPr>
          <p:cNvPr id="162826" name="Line 6"/>
          <p:cNvSpPr>
            <a:spLocks noChangeShapeType="1"/>
          </p:cNvSpPr>
          <p:nvPr/>
        </p:nvSpPr>
        <p:spPr bwMode="auto">
          <a:xfrm>
            <a:off x="4573278" y="327220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27" name="Rectangle 7"/>
          <p:cNvSpPr>
            <a:spLocks noChangeArrowheads="1"/>
          </p:cNvSpPr>
          <p:nvPr/>
        </p:nvSpPr>
        <p:spPr bwMode="auto">
          <a:xfrm>
            <a:off x="2744478" y="3276600"/>
            <a:ext cx="1598612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0" tIns="46000" rIns="92000" bIns="4600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appoint and oversee</a:t>
            </a:r>
          </a:p>
        </p:txBody>
      </p:sp>
      <p:sp>
        <p:nvSpPr>
          <p:cNvPr id="162828" name="Rectangle 9"/>
          <p:cNvSpPr>
            <a:spLocks noChangeArrowheads="1"/>
          </p:cNvSpPr>
          <p:nvPr/>
        </p:nvSpPr>
        <p:spPr bwMode="auto">
          <a:xfrm>
            <a:off x="4587565" y="2490188"/>
            <a:ext cx="509603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r>
              <a:rPr lang="en-US" sz="1200" dirty="0">
                <a:latin typeface="+mn-lt"/>
              </a:rPr>
              <a:t>elect</a:t>
            </a:r>
          </a:p>
        </p:txBody>
      </p:sp>
      <p:sp>
        <p:nvSpPr>
          <p:cNvPr id="162829" name="Line 10"/>
          <p:cNvSpPr>
            <a:spLocks noChangeShapeType="1"/>
          </p:cNvSpPr>
          <p:nvPr/>
        </p:nvSpPr>
        <p:spPr bwMode="auto">
          <a:xfrm>
            <a:off x="4573278" y="2485088"/>
            <a:ext cx="0" cy="306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30" name="Line 12"/>
          <p:cNvSpPr>
            <a:spLocks noChangeShapeType="1"/>
          </p:cNvSpPr>
          <p:nvPr/>
        </p:nvSpPr>
        <p:spPr bwMode="auto">
          <a:xfrm>
            <a:off x="4573278" y="508252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31" name="Rectangle 13"/>
          <p:cNvSpPr>
            <a:spLocks noChangeArrowheads="1"/>
          </p:cNvSpPr>
          <p:nvPr/>
        </p:nvSpPr>
        <p:spPr bwMode="auto">
          <a:xfrm>
            <a:off x="2879423" y="5105400"/>
            <a:ext cx="1327135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hire and oversee</a:t>
            </a:r>
          </a:p>
        </p:txBody>
      </p:sp>
      <p:sp>
        <p:nvSpPr>
          <p:cNvPr id="162832" name="Rectangle 14"/>
          <p:cNvSpPr>
            <a:spLocks noChangeArrowheads="1"/>
          </p:cNvSpPr>
          <p:nvPr/>
        </p:nvSpPr>
        <p:spPr bwMode="auto">
          <a:xfrm>
            <a:off x="2438400" y="1295400"/>
            <a:ext cx="4265612" cy="1122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2000" tIns="46000" rIns="92000" bIns="46000"/>
          <a:lstStyle/>
          <a:p>
            <a:pPr algn="ctr"/>
            <a:r>
              <a:rPr lang="en-US" sz="1600">
                <a:latin typeface="+mn-lt"/>
              </a:rPr>
              <a:t>Shareholders</a:t>
            </a:r>
          </a:p>
        </p:txBody>
      </p:sp>
      <p:sp>
        <p:nvSpPr>
          <p:cNvPr id="162834" name="Rectangle 16"/>
          <p:cNvSpPr>
            <a:spLocks noChangeArrowheads="1"/>
          </p:cNvSpPr>
          <p:nvPr/>
        </p:nvSpPr>
        <p:spPr bwMode="auto">
          <a:xfrm>
            <a:off x="3047690" y="5454650"/>
            <a:ext cx="3048000" cy="793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00" tIns="46000" rIns="92000" bIns="46000" anchor="ctr"/>
          <a:lstStyle/>
          <a:p>
            <a:pPr algn="ctr"/>
            <a:r>
              <a:rPr lang="en-US" sz="1600">
                <a:latin typeface="+mn-lt"/>
              </a:rPr>
              <a:t>Employees</a:t>
            </a:r>
          </a:p>
        </p:txBody>
      </p:sp>
      <p:sp>
        <p:nvSpPr>
          <p:cNvPr id="162835" name="Rectangle 17"/>
          <p:cNvSpPr>
            <a:spLocks noChangeArrowheads="1"/>
          </p:cNvSpPr>
          <p:nvPr/>
        </p:nvSpPr>
        <p:spPr bwMode="auto">
          <a:xfrm>
            <a:off x="3657600" y="3644329"/>
            <a:ext cx="180053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00" tIns="46000" rIns="92000" bIns="4600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CEO / President</a:t>
            </a:r>
            <a:endParaRPr lang="en-US" sz="1600" dirty="0">
              <a:latin typeface="+mn-lt"/>
            </a:endParaRPr>
          </a:p>
        </p:txBody>
      </p:sp>
      <p:sp>
        <p:nvSpPr>
          <p:cNvPr id="162836" name="Line 19"/>
          <p:cNvSpPr>
            <a:spLocks noChangeShapeType="1"/>
          </p:cNvSpPr>
          <p:nvPr/>
        </p:nvSpPr>
        <p:spPr bwMode="auto">
          <a:xfrm>
            <a:off x="4573278" y="40577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37" name="Rectangle 20"/>
          <p:cNvSpPr>
            <a:spLocks noChangeArrowheads="1"/>
          </p:cNvSpPr>
          <p:nvPr/>
        </p:nvSpPr>
        <p:spPr bwMode="auto">
          <a:xfrm>
            <a:off x="2879423" y="4068763"/>
            <a:ext cx="1327135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hire and oversee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 dirty="0"/>
          </a:p>
        </p:txBody>
      </p: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6270625" y="3754439"/>
            <a:ext cx="2416175" cy="2417761"/>
            <a:chOff x="4435" y="2829"/>
            <a:chExt cx="1522" cy="1523"/>
          </a:xfrm>
        </p:grpSpPr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4752" y="3141"/>
              <a:ext cx="1205" cy="899"/>
            </a:xfrm>
            <a:prstGeom prst="rect">
              <a:avLst/>
            </a:prstGeom>
            <a:noFill/>
            <a:ln w="9525">
              <a:solidFill>
                <a:srgbClr val="63B3D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102518" tIns="51259" rIns="102518" bIns="51259" anchor="ctr">
              <a:spAutoFit/>
            </a:bodyPr>
            <a:lstStyle/>
            <a:p>
              <a:pPr algn="ctr" defTabSz="1019175"/>
              <a:r>
                <a:rPr lang="en-US" sz="1800" dirty="0" smtClean="0">
                  <a:solidFill>
                    <a:srgbClr val="63B3DD"/>
                  </a:solidFill>
                  <a:latin typeface="Arial" charset="0"/>
                </a:rPr>
                <a:t>ESOP</a:t>
              </a:r>
            </a:p>
            <a:p>
              <a:pPr algn="ctr" defTabSz="1019175"/>
              <a:r>
                <a:rPr lang="en-US" sz="1800" dirty="0" smtClean="0">
                  <a:solidFill>
                    <a:srgbClr val="63B3DD"/>
                  </a:solidFill>
                  <a:latin typeface="Arial" charset="0"/>
                </a:rPr>
                <a:t>Communications Committee:</a:t>
              </a:r>
              <a:endParaRPr lang="en-US" sz="1800" dirty="0">
                <a:solidFill>
                  <a:srgbClr val="63B3DD"/>
                </a:solidFill>
                <a:latin typeface="Arial" charset="0"/>
              </a:endParaRPr>
            </a:p>
            <a:p>
              <a:pPr algn="ctr" defTabSz="1019175"/>
              <a:r>
                <a:rPr lang="en-US" sz="1600" dirty="0">
                  <a:solidFill>
                    <a:srgbClr val="63B3DD"/>
                  </a:solidFill>
                  <a:latin typeface="Arial" charset="0"/>
                </a:rPr>
                <a:t>Promote</a:t>
              </a:r>
            </a:p>
            <a:p>
              <a:pPr algn="ctr" defTabSz="1019175"/>
              <a:r>
                <a:rPr lang="en-US" sz="1600" dirty="0">
                  <a:solidFill>
                    <a:srgbClr val="63B3DD"/>
                  </a:solidFill>
                  <a:latin typeface="Arial" charset="0"/>
                </a:rPr>
                <a:t>Ownership</a:t>
              </a:r>
            </a:p>
          </p:txBody>
        </p:sp>
        <p:sp>
          <p:nvSpPr>
            <p:cNvPr id="31" name="AutoShape 36"/>
            <p:cNvSpPr>
              <a:spLocks/>
            </p:cNvSpPr>
            <p:nvPr/>
          </p:nvSpPr>
          <p:spPr bwMode="auto">
            <a:xfrm flipH="1">
              <a:off x="4435" y="2829"/>
              <a:ext cx="158" cy="1523"/>
            </a:xfrm>
            <a:prstGeom prst="leftBrace">
              <a:avLst>
                <a:gd name="adj1" fmla="val 80327"/>
                <a:gd name="adj2" fmla="val 50000"/>
              </a:avLst>
            </a:prstGeom>
            <a:noFill/>
            <a:ln w="38100">
              <a:solidFill>
                <a:srgbClr val="63B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2031" tIns="46018" rIns="92031" bIns="46018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895600" y="6400800"/>
            <a:ext cx="3343275" cy="457200"/>
          </a:xfrm>
        </p:spPr>
        <p:txBody>
          <a:bodyPr/>
          <a:lstStyle/>
          <a:p>
            <a:r>
              <a:rPr lang="en-US" smtClean="0"/>
              <a:t>VEOC Conference  |  Participation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52400" y="1606838"/>
            <a:ext cx="3631710" cy="4488868"/>
            <a:chOff x="152400" y="1606838"/>
            <a:chExt cx="3631710" cy="4488868"/>
          </a:xfrm>
        </p:grpSpPr>
        <p:sp>
          <p:nvSpPr>
            <p:cNvPr id="162839" name="Rectangle 24"/>
            <p:cNvSpPr>
              <a:spLocks noChangeArrowheads="1"/>
            </p:cNvSpPr>
            <p:nvPr/>
          </p:nvSpPr>
          <p:spPr bwMode="auto">
            <a:xfrm>
              <a:off x="152400" y="3753545"/>
              <a:ext cx="1253714" cy="5898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600">
                  <a:solidFill>
                    <a:srgbClr val="FFC000"/>
                  </a:solidFill>
                  <a:latin typeface="+mn-lt"/>
                </a:rPr>
                <a:t>ESOP</a:t>
              </a:r>
            </a:p>
            <a:p>
              <a:pPr algn="ctr"/>
              <a:r>
                <a:rPr lang="en-US" sz="1600">
                  <a:solidFill>
                    <a:srgbClr val="FFC000"/>
                  </a:solidFill>
                  <a:latin typeface="+mn-lt"/>
                </a:rPr>
                <a:t>Participants</a:t>
              </a:r>
            </a:p>
          </p:txBody>
        </p:sp>
        <p:sp>
          <p:nvSpPr>
            <p:cNvPr id="162840" name="Rectangle 25"/>
            <p:cNvSpPr>
              <a:spLocks noChangeArrowheads="1"/>
            </p:cNvSpPr>
            <p:nvPr/>
          </p:nvSpPr>
          <p:spPr bwMode="auto">
            <a:xfrm>
              <a:off x="900301" y="4991500"/>
              <a:ext cx="1080589" cy="64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when meet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eligibility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requirements</a:t>
              </a:r>
            </a:p>
          </p:txBody>
        </p:sp>
        <p:sp>
          <p:nvSpPr>
            <p:cNvPr id="162841" name="AutoShape 30"/>
            <p:cNvSpPr>
              <a:spLocks/>
            </p:cNvSpPr>
            <p:nvPr/>
          </p:nvSpPr>
          <p:spPr bwMode="auto">
            <a:xfrm>
              <a:off x="2619733" y="3886200"/>
              <a:ext cx="275557" cy="2209506"/>
            </a:xfrm>
            <a:prstGeom prst="leftBrace">
              <a:avLst>
                <a:gd name="adj1" fmla="val 4847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82589" tIns="41297" rIns="82589" bIns="41297" anchor="ctr"/>
            <a:lstStyle/>
            <a:p>
              <a:pPr algn="ctr" defTabSz="820738"/>
              <a:endParaRPr lang="en-US" sz="2200">
                <a:solidFill>
                  <a:srgbClr val="FFC000"/>
                </a:solidFill>
                <a:latin typeface="+mn-lt"/>
              </a:endParaRPr>
            </a:p>
          </p:txBody>
        </p:sp>
        <p:cxnSp>
          <p:nvCxnSpPr>
            <p:cNvPr id="162842" name="AutoShape 31"/>
            <p:cNvCxnSpPr>
              <a:cxnSpLocks noChangeShapeType="1"/>
              <a:stCxn id="162841" idx="1"/>
              <a:endCxn id="162839" idx="2"/>
            </p:cNvCxnSpPr>
            <p:nvPr/>
          </p:nvCxnSpPr>
          <p:spPr bwMode="auto">
            <a:xfrm rot="10800000">
              <a:off x="779257" y="4343401"/>
              <a:ext cx="1840476" cy="64755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2844" name="Rectangle 26"/>
            <p:cNvSpPr>
              <a:spLocks noChangeArrowheads="1"/>
            </p:cNvSpPr>
            <p:nvPr/>
          </p:nvSpPr>
          <p:spPr bwMode="auto">
            <a:xfrm>
              <a:off x="914090" y="2781918"/>
              <a:ext cx="1004004" cy="647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are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represented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by</a:t>
              </a:r>
            </a:p>
          </p:txBody>
        </p:sp>
        <p:sp>
          <p:nvSpPr>
            <p:cNvPr id="34" name="Rectangle 24"/>
            <p:cNvSpPr>
              <a:spLocks noChangeArrowheads="1"/>
            </p:cNvSpPr>
            <p:nvPr/>
          </p:nvSpPr>
          <p:spPr bwMode="auto">
            <a:xfrm>
              <a:off x="190229" y="1606838"/>
              <a:ext cx="1178056" cy="8315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C000"/>
                  </a:solidFill>
                  <a:latin typeface="+mn-lt"/>
                </a:rPr>
                <a:t>ESOP</a:t>
              </a:r>
            </a:p>
            <a:p>
              <a:pPr algn="ctr"/>
              <a:r>
                <a:rPr lang="en-US" sz="1600" dirty="0" smtClean="0">
                  <a:solidFill>
                    <a:srgbClr val="FFC000"/>
                  </a:solidFill>
                  <a:latin typeface="+mn-lt"/>
                </a:rPr>
                <a:t>Fiduciary</a:t>
              </a:r>
            </a:p>
            <a:p>
              <a:pPr algn="ctr"/>
              <a:r>
                <a:rPr lang="en-US" sz="1600" dirty="0" smtClean="0">
                  <a:solidFill>
                    <a:srgbClr val="FFC000"/>
                  </a:solidFill>
                  <a:latin typeface="+mn-lt"/>
                </a:rPr>
                <a:t>Committee</a:t>
              </a:r>
              <a:endParaRPr lang="en-US" sz="1600" dirty="0">
                <a:solidFill>
                  <a:srgbClr val="FFC000"/>
                </a:solidFill>
                <a:latin typeface="+mn-lt"/>
              </a:endParaRPr>
            </a:p>
          </p:txBody>
        </p:sp>
        <p:cxnSp>
          <p:nvCxnSpPr>
            <p:cNvPr id="5" name="Straight Arrow Connector 4"/>
            <p:cNvCxnSpPr>
              <a:stCxn id="162839" idx="0"/>
              <a:endCxn id="34" idx="2"/>
            </p:cNvCxnSpPr>
            <p:nvPr/>
          </p:nvCxnSpPr>
          <p:spPr bwMode="auto">
            <a:xfrm flipV="1">
              <a:off x="779257" y="2438400"/>
              <a:ext cx="0" cy="131514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6"/>
            <p:cNvCxnSpPr>
              <a:stCxn id="34" idx="3"/>
              <a:endCxn id="162819" idx="1"/>
            </p:cNvCxnSpPr>
            <p:nvPr/>
          </p:nvCxnSpPr>
          <p:spPr bwMode="auto">
            <a:xfrm flipV="1">
              <a:off x="1368285" y="2001839"/>
              <a:ext cx="2415825" cy="207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B48A5-80E7-4ECD-9962-A0AA82E789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29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49" grpId="0" animBg="1"/>
      <p:bldP spid="162819" grpId="0" animBg="1"/>
      <p:bldP spid="162820" grpId="0"/>
      <p:bldP spid="1628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Company Case Study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Your basic business</a:t>
            </a:r>
          </a:p>
          <a:p>
            <a:pPr lvl="0"/>
            <a:r>
              <a:rPr lang="en-US" smtClean="0"/>
              <a:t>You yourself – your job, how long you've been there and how you got there, the different roles you've played</a:t>
            </a:r>
          </a:p>
          <a:p>
            <a:pPr lvl="0"/>
            <a:r>
              <a:rPr lang="en-US" smtClean="0"/>
              <a:t>Your ESOP – how old, what percent, how meaningful is it to employee-owners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04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Experience So Far: Quick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What's working best so far? Why?</a:t>
            </a:r>
          </a:p>
          <a:p>
            <a:pPr lvl="0"/>
            <a:r>
              <a:rPr lang="en-US" dirty="0" smtClean="0"/>
              <a:t>Imagine that it’s 3 years from now and things are working just the way you want – what is different?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4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Participation: Shop Floor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How do employees participate in *shop floor* decision making?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Successes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Training &amp; support </a:t>
            </a:r>
          </a:p>
          <a:p>
            <a:pPr lvl="1"/>
            <a:r>
              <a:rPr lang="en-US" dirty="0" smtClean="0"/>
              <a:t>Future evolution?</a:t>
            </a:r>
          </a:p>
          <a:p>
            <a:r>
              <a:rPr lang="en-US" dirty="0" smtClean="0"/>
              <a:t>Do you have an ESOP Communications / Education Committee?</a:t>
            </a:r>
          </a:p>
          <a:p>
            <a:pPr lvl="1"/>
            <a:r>
              <a:rPr lang="en-US" dirty="0" smtClean="0"/>
              <a:t>What decisions do they make?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4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Participation:</a:t>
            </a:r>
            <a:r>
              <a:rPr lang="en-US" baseline="0" dirty="0" smtClean="0"/>
              <a:t> Management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decisions are typically made by management?</a:t>
            </a:r>
          </a:p>
          <a:p>
            <a:pPr lvl="0"/>
            <a:r>
              <a:rPr lang="en-US" dirty="0" smtClean="0"/>
              <a:t>Is there employee participation in</a:t>
            </a:r>
          </a:p>
          <a:p>
            <a:pPr lvl="1"/>
            <a:r>
              <a:rPr lang="en-US" dirty="0" smtClean="0"/>
              <a:t>Strategic planning</a:t>
            </a:r>
          </a:p>
          <a:p>
            <a:pPr lvl="1"/>
            <a:r>
              <a:rPr lang="en-US" dirty="0" smtClean="0"/>
              <a:t>Major equipment purchases</a:t>
            </a:r>
          </a:p>
          <a:p>
            <a:pPr lvl="1"/>
            <a:r>
              <a:rPr lang="en-US" dirty="0" smtClean="0"/>
              <a:t>Hiring/firing</a:t>
            </a:r>
          </a:p>
          <a:p>
            <a:pPr lvl="1"/>
            <a:r>
              <a:rPr lang="en-US" dirty="0" smtClean="0"/>
              <a:t>Others?</a:t>
            </a:r>
          </a:p>
          <a:p>
            <a:pPr lvl="0"/>
            <a:r>
              <a:rPr lang="en-US" dirty="0" smtClean="0"/>
              <a:t>What training and support is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887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Participation: 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employee-owners vote for</a:t>
            </a:r>
            <a:r>
              <a:rPr lang="en-US" baseline="0" dirty="0" smtClean="0"/>
              <a:t> the Board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Is there an employee rep?</a:t>
            </a:r>
          </a:p>
          <a:p>
            <a:pPr lvl="1"/>
            <a:r>
              <a:rPr lang="en-US" dirty="0" smtClean="0"/>
              <a:t>How are they selected</a:t>
            </a:r>
          </a:p>
          <a:p>
            <a:pPr lvl="1"/>
            <a:r>
              <a:rPr lang="en-US" dirty="0" smtClean="0"/>
              <a:t>How long do they serve</a:t>
            </a:r>
          </a:p>
          <a:p>
            <a:pPr lvl="1"/>
            <a:r>
              <a:rPr lang="en-US" dirty="0" smtClean="0"/>
              <a:t>What have been the benefits?</a:t>
            </a:r>
          </a:p>
          <a:p>
            <a:pPr lvl="1"/>
            <a:r>
              <a:rPr lang="en-US" dirty="0" smtClean="0"/>
              <a:t>Any downsides and how did you handle?</a:t>
            </a:r>
          </a:p>
          <a:p>
            <a:pPr lvl="0"/>
            <a:r>
              <a:rPr lang="en-US" dirty="0" smtClean="0"/>
              <a:t>Do employees have an</a:t>
            </a:r>
            <a:r>
              <a:rPr lang="en-US" baseline="0" dirty="0" smtClean="0"/>
              <a:t> opportunity to meet the Board?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39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Participation:</a:t>
            </a:r>
            <a:r>
              <a:rPr lang="en-US" baseline="0" dirty="0" smtClean="0"/>
              <a:t> ESOP Trustees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Who are your Trustees?</a:t>
            </a:r>
          </a:p>
          <a:p>
            <a:pPr lvl="0"/>
            <a:r>
              <a:rPr lang="en-US" dirty="0" smtClean="0"/>
              <a:t>Do employees have a voice?</a:t>
            </a:r>
          </a:p>
          <a:p>
            <a:pPr lvl="1"/>
            <a:r>
              <a:rPr lang="en-US" dirty="0" smtClean="0"/>
              <a:t>Have you ever had a "pass-through" vote to ESOP participants? </a:t>
            </a:r>
          </a:p>
          <a:p>
            <a:pPr lvl="1"/>
            <a:r>
              <a:rPr lang="en-US" dirty="0" smtClean="0"/>
              <a:t>How did it go, what did you learn?</a:t>
            </a:r>
          </a:p>
          <a:p>
            <a:r>
              <a:rPr lang="en-US" dirty="0" smtClean="0"/>
              <a:t>Do any employees serve as Trustees?</a:t>
            </a:r>
          </a:p>
          <a:p>
            <a:pPr lvl="1"/>
            <a:r>
              <a:rPr lang="en-US" dirty="0" smtClean="0"/>
              <a:t>Management or non-management</a:t>
            </a:r>
          </a:p>
          <a:p>
            <a:pPr lvl="1"/>
            <a:r>
              <a:rPr lang="en-US" dirty="0" smtClean="0"/>
              <a:t>Training &amp; support</a:t>
            </a:r>
          </a:p>
          <a:p>
            <a:pPr lvl="1"/>
            <a:r>
              <a:rPr lang="en-US" dirty="0" smtClean="0"/>
              <a:t>Managing perceived conflicts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Participation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460824"/>
      </p:ext>
    </p:extLst>
  </p:cSld>
  <p:clrMapOvr>
    <a:masterClrMapping/>
  </p:clrMapOvr>
</p:sld>
</file>

<file path=ppt/theme/theme1.xml><?xml version="1.0" encoding="utf-8"?>
<a:theme xmlns:a="http://schemas.openxmlformats.org/drawingml/2006/main" name="Praxis oct2010">
  <a:themeElements>
    <a:clrScheme name="2_Dual_Darkback 14">
      <a:dk1>
        <a:srgbClr val="464A44"/>
      </a:dk1>
      <a:lt1>
        <a:srgbClr val="FFFFFF"/>
      </a:lt1>
      <a:dk2>
        <a:srgbClr val="070F3D"/>
      </a:dk2>
      <a:lt2>
        <a:srgbClr val="FFFFFF"/>
      </a:lt2>
      <a:accent1>
        <a:srgbClr val="99A29B"/>
      </a:accent1>
      <a:accent2>
        <a:srgbClr val="5A6E1E"/>
      </a:accent2>
      <a:accent3>
        <a:srgbClr val="AAAAAF"/>
      </a:accent3>
      <a:accent4>
        <a:srgbClr val="DADADA"/>
      </a:accent4>
      <a:accent5>
        <a:srgbClr val="CACECB"/>
      </a:accent5>
      <a:accent6>
        <a:srgbClr val="51631A"/>
      </a:accent6>
      <a:hlink>
        <a:srgbClr val="CCECFF"/>
      </a:hlink>
      <a:folHlink>
        <a:srgbClr val="CCECFF"/>
      </a:folHlink>
    </a:clrScheme>
    <a:fontScheme name="2_Dual_Darkba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_Dual_Darkb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3">
        <a:dk1>
          <a:srgbClr val="464A44"/>
        </a:dk1>
        <a:lt1>
          <a:srgbClr val="FFFFFF"/>
        </a:lt1>
        <a:dk2>
          <a:srgbClr val="070F3D"/>
        </a:dk2>
        <a:lt2>
          <a:srgbClr val="FFFFFF"/>
        </a:lt2>
        <a:accent1>
          <a:srgbClr val="99A29B"/>
        </a:accent1>
        <a:accent2>
          <a:srgbClr val="5A6E1E"/>
        </a:accent2>
        <a:accent3>
          <a:srgbClr val="AAAAAF"/>
        </a:accent3>
        <a:accent4>
          <a:srgbClr val="DADADA"/>
        </a:accent4>
        <a:accent5>
          <a:srgbClr val="CACECB"/>
        </a:accent5>
        <a:accent6>
          <a:srgbClr val="51631A"/>
        </a:accent6>
        <a:hlink>
          <a:srgbClr val="CCECFF"/>
        </a:hlink>
        <a:folHlink>
          <a:srgbClr val="C8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4">
        <a:dk1>
          <a:srgbClr val="464A44"/>
        </a:dk1>
        <a:lt1>
          <a:srgbClr val="FFFFFF"/>
        </a:lt1>
        <a:dk2>
          <a:srgbClr val="070F3D"/>
        </a:dk2>
        <a:lt2>
          <a:srgbClr val="FFFFFF"/>
        </a:lt2>
        <a:accent1>
          <a:srgbClr val="99A29B"/>
        </a:accent1>
        <a:accent2>
          <a:srgbClr val="5A6E1E"/>
        </a:accent2>
        <a:accent3>
          <a:srgbClr val="AAAAAF"/>
        </a:accent3>
        <a:accent4>
          <a:srgbClr val="DADADA"/>
        </a:accent4>
        <a:accent5>
          <a:srgbClr val="CACECB"/>
        </a:accent5>
        <a:accent6>
          <a:srgbClr val="51631A"/>
        </a:accent6>
        <a:hlink>
          <a:srgbClr val="CCE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Praxis oct2010</Template>
  <TotalTime>4187</TotalTime>
  <Words>664</Words>
  <Application>Microsoft Office PowerPoint</Application>
  <PresentationFormat>On-screen Show (4:3)</PresentationFormat>
  <Paragraphs>153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Praxis oct2010</vt:lpstr>
      <vt:lpstr>Participation Up and Down the Organization: Where, Why, &amp; How</vt:lpstr>
      <vt:lpstr>Goals</vt:lpstr>
      <vt:lpstr>ESOP Governance</vt:lpstr>
      <vt:lpstr>Company Case Study Introductions</vt:lpstr>
      <vt:lpstr>Your Experience So Far: Quick Examples</vt:lpstr>
      <vt:lpstr>Participation: Shop Floor</vt:lpstr>
      <vt:lpstr>Participation: Management Decisions</vt:lpstr>
      <vt:lpstr>Participation: Board of Directors</vt:lpstr>
      <vt:lpstr>Participation: ESOP Trustees</vt:lpstr>
      <vt:lpstr>Impact</vt:lpstr>
      <vt:lpstr>Speed bumps</vt:lpstr>
      <vt:lpstr>Recommendations</vt:lpstr>
      <vt:lpstr>Questions</vt:lpstr>
      <vt:lpstr>Contact Information</vt:lpstr>
      <vt:lpstr>Value Prop</vt:lpstr>
    </vt:vector>
  </TitlesOfParts>
  <Company>Green Mountian Coffee Roaster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Davis</dc:creator>
  <cp:lastModifiedBy>Don Jamison</cp:lastModifiedBy>
  <cp:revision>274</cp:revision>
  <dcterms:created xsi:type="dcterms:W3CDTF">1999-10-06T14:11:16Z</dcterms:created>
  <dcterms:modified xsi:type="dcterms:W3CDTF">2012-06-14T16:59:28Z</dcterms:modified>
</cp:coreProperties>
</file>