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1.bin" ContentType="application/vnd.openxmlformats-officedocument.oleObject"/>
  <Override PartName="/ppt/notesSlides/notesSlide2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1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26" r:id="rId3"/>
    <p:sldId id="345" r:id="rId4"/>
    <p:sldId id="384" r:id="rId5"/>
    <p:sldId id="387" r:id="rId6"/>
    <p:sldId id="407" r:id="rId7"/>
    <p:sldId id="397" r:id="rId8"/>
    <p:sldId id="342" r:id="rId9"/>
    <p:sldId id="305" r:id="rId10"/>
    <p:sldId id="398" r:id="rId11"/>
    <p:sldId id="402" r:id="rId12"/>
    <p:sldId id="399" r:id="rId13"/>
    <p:sldId id="406" r:id="rId14"/>
    <p:sldId id="351" r:id="rId15"/>
    <p:sldId id="307" r:id="rId16"/>
    <p:sldId id="382" r:id="rId17"/>
    <p:sldId id="337" r:id="rId18"/>
    <p:sldId id="336" r:id="rId19"/>
    <p:sldId id="318" r:id="rId20"/>
    <p:sldId id="383" r:id="rId21"/>
    <p:sldId id="400" r:id="rId22"/>
    <p:sldId id="369" r:id="rId23"/>
    <p:sldId id="325" r:id="rId24"/>
    <p:sldId id="404" r:id="rId25"/>
    <p:sldId id="388" r:id="rId26"/>
    <p:sldId id="355" r:id="rId27"/>
    <p:sldId id="389" r:id="rId28"/>
    <p:sldId id="332" r:id="rId29"/>
    <p:sldId id="331" r:id="rId30"/>
    <p:sldId id="381" r:id="rId31"/>
    <p:sldId id="380" r:id="rId32"/>
    <p:sldId id="373" r:id="rId33"/>
    <p:sldId id="338" r:id="rId34"/>
    <p:sldId id="403" r:id="rId35"/>
    <p:sldId id="401" r:id="rId36"/>
    <p:sldId id="359" r:id="rId37"/>
    <p:sldId id="370" r:id="rId38"/>
    <p:sldId id="265" r:id="rId39"/>
    <p:sldId id="390" r:id="rId40"/>
    <p:sldId id="405" r:id="rId41"/>
  </p:sldIdLst>
  <p:sldSz cx="9144000" cy="6858000" type="letter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6408" autoAdjust="0"/>
  </p:normalViewPr>
  <p:slideViewPr>
    <p:cSldViewPr>
      <p:cViewPr>
        <p:scale>
          <a:sx n="70" d="100"/>
          <a:sy n="70" d="100"/>
        </p:scale>
        <p:origin x="-1632" y="-1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493" tIns="46247" rIns="92493" bIns="46247" rtlCol="0"/>
          <a:lstStyle>
            <a:lvl1pPr algn="l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493" tIns="46247" rIns="92493" bIns="46247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276600" cy="465138"/>
          </a:xfrm>
          <a:prstGeom prst="rect">
            <a:avLst/>
          </a:prstGeom>
        </p:spPr>
        <p:txBody>
          <a:bodyPr vert="horz" lIns="92493" tIns="46247" rIns="92493" bIns="46247" rtlCol="0" anchor="b"/>
          <a:lstStyle>
            <a:lvl1pPr algn="l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Vermont Employee Ownership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2493" tIns="46247" rIns="92493" bIns="46247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D046F31-D4BE-40DB-A4F7-C5AF20334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0125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3" tIns="46247" rIns="92493" bIns="462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3" tIns="46247" rIns="92493" bIns="462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3" tIns="46247" rIns="92493" bIns="462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3" tIns="46247" rIns="92493" bIns="462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3" tIns="46247" rIns="92493" bIns="462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CAEF348-1C8F-48DF-9A71-52EC5A73B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60928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400" smtClean="0"/>
              <a:t>Introductions: your name, company, what is your interest in employee ownership - what brought you here today</a:t>
            </a:r>
          </a:p>
          <a:p>
            <a:endParaRPr lang="en-US" sz="1400" smtClean="0"/>
          </a:p>
          <a:p>
            <a:r>
              <a:rPr lang="en-US" sz="1400" smtClean="0"/>
              <a:t>Tell story of Two Outstanding Vermont Companies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710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7110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837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8374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939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9398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246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2470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4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451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4518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88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88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55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55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Owner – Section 1042 rollover (for C corps only).  But note that recipients of this benefit and their family members are not eligible to participate in the ESOP…</a:t>
            </a:r>
          </a:p>
          <a:p>
            <a:r>
              <a:rPr lang="en-US" smtClean="0"/>
              <a:t>Employees – Tax-sheltered accounts: No tax paid until distribution.  Tax on dividends, if paid in cash.</a:t>
            </a:r>
          </a:p>
          <a:p>
            <a:r>
              <a:rPr lang="en-US" smtClean="0"/>
              <a:t>Company – Principal deduction on loan payments: because ESOP contributions are tax-deductible &amp; those are the source of loan payments.</a:t>
            </a:r>
          </a:p>
          <a:p>
            <a:r>
              <a:rPr lang="en-US" smtClean="0"/>
              <a:t>Company – Contribution deduction: Deductible to a limit of 25% of payroll plus interest payments on loan. (25% limit includes contributions to other defined contribution plans).</a:t>
            </a:r>
          </a:p>
          <a:p>
            <a:r>
              <a:rPr lang="en-US" smtClean="0"/>
              <a:t>Company – Dividend deduction (if “reasonable”) can be in addition to 25% of payroll limit. Can be used for repayment of loan or be distributed to employees.</a:t>
            </a:r>
          </a:p>
          <a:p>
            <a:r>
              <a:rPr lang="en-US" smtClean="0"/>
              <a:t>S corp. benefit.  ESOP is a tax-exempt entity.  In an S corp, taxes are paid at the shareholder level.  So, if the ESOP is the only shareholder, no federal taxes are paid… State taxes generally mirror this (Vermont).</a:t>
            </a:r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656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6566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018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0182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75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86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86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96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96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u="sng" dirty="0" smtClean="0">
                <a:latin typeface="Times New Roman" pitchFamily="1" charset="0"/>
              </a:rPr>
              <a:t>Non-leveraged</a:t>
            </a:r>
            <a:r>
              <a:rPr lang="en-US" dirty="0" smtClean="0">
                <a:latin typeface="Times New Roman" pitchFamily="1" charset="0"/>
              </a:rPr>
              <a:t>: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Stock is controlled by a </a:t>
            </a:r>
            <a:r>
              <a:rPr lang="en-US" u="sng" dirty="0" smtClean="0">
                <a:latin typeface="Times New Roman" pitchFamily="1" charset="0"/>
              </a:rPr>
              <a:t>trust</a:t>
            </a:r>
            <a:r>
              <a:rPr lang="en-US" dirty="0" smtClean="0">
                <a:latin typeface="Times New Roman" pitchFamily="1" charset="0"/>
              </a:rPr>
              <a:t>.  Trustees have a legal obligation to act in the best interest of plan beneficiaries.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Trustees can be outside the company, or company insiders (other than the selling shareholder).  Smaller companies typically appoint corporate officers or a committee of employees (sometimes including non-managerial employees). 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Voting rules: Plan participants must direct trustees as to the voting of allocated shares on major company issues in closely-held companies; on all issues in public companies.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Allocation of stock: usually in proportion to salary (portion of salaries above $205,000 – 2004 $s – not taken into account)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Vesting: amount of time an employee must work before being entitled to benefit. 2 possible minimum vesting schedules – five year cliff or graded vesting (20% after third year; 100% after seven years); can be faster than this.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Diversification required after participant reaches age 55: 25% to age 60; can diversify up to 50% in the year after they become 60…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Some companies set up ESOP years before doing any leveraging…</a:t>
            </a:r>
          </a:p>
          <a:p>
            <a:pPr>
              <a:defRPr/>
            </a:pPr>
            <a:r>
              <a:rPr lang="en-US" u="sng" dirty="0" smtClean="0">
                <a:latin typeface="Times New Roman" pitchFamily="1" charset="0"/>
              </a:rPr>
              <a:t>Leveraged</a:t>
            </a:r>
            <a:r>
              <a:rPr lang="en-US" dirty="0" smtClean="0">
                <a:latin typeface="Times New Roman" pitchFamily="1" charset="0"/>
              </a:rPr>
              <a:t>: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An ESOP is unique among qualified plans in its ability to borrow from a bank.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Loan to ESOP (usually via company).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ESOP purchases stock from current stockholders or newly-issued stock from treasury.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Proceeds can be used by the company for any business purpose.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Loan is repaid by company in the form of contributions to the ESOP (pre-tax $$).</a:t>
            </a:r>
          </a:p>
          <a:p>
            <a:pPr>
              <a:defRPr/>
            </a:pPr>
            <a:r>
              <a:rPr lang="en-US" dirty="0" smtClean="0">
                <a:latin typeface="Times New Roman" pitchFamily="1" charset="0"/>
              </a:rPr>
              <a:t>Shares held in “suspense account” and released to participants’ accounts as principal on loan is repaid.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06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066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0662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168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1686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27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37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37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783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680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6806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98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98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222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2230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60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60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60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400" smtClean="0"/>
              <a:t>The definition is pretty basic and direct….there are many variations in practice, but 2 main approaches we’ll  focus on today</a:t>
            </a:r>
            <a:endParaRPr lang="en-US" smtClean="0"/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090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0902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70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70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70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30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302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734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7350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DBB82-F1FA-44BD-A16A-FCABCD407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0944D-A126-4F58-BDED-3FAD836DB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DBEF8-E8FA-4D21-8729-C7EF0528C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95EA-2900-40B4-9383-11322136A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60B0-5C46-4944-9BAC-4C88F9D8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A830-9021-4D64-B6F4-A3BA30B20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8785-55B9-4BD0-901F-38F003331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0DFF-B136-4F81-A70C-F7E57C139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389F-6B6F-4CF8-878A-2705021B8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6AC2-324D-49B6-AEE7-2996F6F1A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4C72-24E5-4C14-8C6F-0B77B4A60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656187B-090D-46B4-8F7B-925204D3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4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Annual Vermont Employee</a:t>
            </a:r>
            <a:b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Ownership Conference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09800"/>
            <a:ext cx="6934200" cy="3657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57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 Introduction to Employee Ownership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2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2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Presented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Jon Crystal, VEOC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1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George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Beato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PT360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Giles Willey, Vermont Systems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19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June 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2012</a:t>
            </a:r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Comparisons:  Ownership structure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ESOP</a:t>
            </a:r>
          </a:p>
          <a:p>
            <a:pPr lvl="1"/>
            <a:r>
              <a:rPr lang="en-US" dirty="0" smtClean="0"/>
              <a:t>Shares purchased by the ESOP are owned by and kept in a trust of which employees are beneficiaries (indirect ownership)</a:t>
            </a:r>
          </a:p>
          <a:p>
            <a:pPr lvl="1"/>
            <a:r>
              <a:rPr lang="en-US" dirty="0" smtClean="0"/>
              <a:t>Share ownership generally increases over time, often based on salary and is differential</a:t>
            </a:r>
          </a:p>
          <a:p>
            <a:r>
              <a:rPr lang="en-US" dirty="0" smtClean="0"/>
              <a:t>Cooperative</a:t>
            </a:r>
          </a:p>
          <a:p>
            <a:pPr lvl="1"/>
            <a:r>
              <a:rPr lang="en-US" dirty="0" smtClean="0"/>
              <a:t>One person, one share owned directly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Comparisons: 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ESOP</a:t>
            </a:r>
          </a:p>
          <a:p>
            <a:pPr lvl="1"/>
            <a:r>
              <a:rPr lang="en-US" dirty="0" smtClean="0"/>
              <a:t>Trust votes (for employees) to elect Board</a:t>
            </a:r>
          </a:p>
          <a:p>
            <a:pPr lvl="1"/>
            <a:r>
              <a:rPr lang="en-US" dirty="0" smtClean="0"/>
              <a:t>Board </a:t>
            </a:r>
            <a:r>
              <a:rPr lang="en-US" u="sng" dirty="0" smtClean="0"/>
              <a:t>may</a:t>
            </a:r>
            <a:r>
              <a:rPr lang="en-US" dirty="0" smtClean="0"/>
              <a:t> add employee representatives</a:t>
            </a:r>
          </a:p>
          <a:p>
            <a:pPr lvl="1"/>
            <a:r>
              <a:rPr lang="en-US" dirty="0" smtClean="0"/>
              <a:t>Management structure usually unchanged, some increase in participatory management</a:t>
            </a:r>
          </a:p>
          <a:p>
            <a:r>
              <a:rPr lang="en-US" dirty="0" smtClean="0"/>
              <a:t>Cooperative</a:t>
            </a:r>
          </a:p>
          <a:p>
            <a:pPr lvl="1"/>
            <a:r>
              <a:rPr lang="en-US" dirty="0" smtClean="0"/>
              <a:t>Worker/Owners directly elect Board; sometimes are all on the Board; Board appoints management</a:t>
            </a:r>
          </a:p>
          <a:p>
            <a:pPr lvl="1"/>
            <a:r>
              <a:rPr lang="en-US" dirty="0" smtClean="0"/>
              <a:t>Often greater degrees of participation by workers</a:t>
            </a:r>
          </a:p>
          <a:p>
            <a:pPr lvl="1"/>
            <a:r>
              <a:rPr lang="en-US" dirty="0" smtClean="0"/>
              <a:t>Management can be flat or hierarchical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Comparisons: Financial impact on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ESOP</a:t>
            </a:r>
          </a:p>
          <a:p>
            <a:pPr lvl="1"/>
            <a:r>
              <a:rPr lang="en-US" dirty="0" smtClean="0"/>
              <a:t>Retirement plan – no payout, no taxes currently</a:t>
            </a:r>
          </a:p>
          <a:p>
            <a:pPr lvl="1"/>
            <a:r>
              <a:rPr lang="en-US" dirty="0" smtClean="0"/>
              <a:t>May still be supplemented by profit-sharing, etc.</a:t>
            </a:r>
          </a:p>
          <a:p>
            <a:pPr lvl="1"/>
            <a:r>
              <a:rPr lang="en-US" dirty="0" smtClean="0"/>
              <a:t>No employee contribution required</a:t>
            </a:r>
          </a:p>
          <a:p>
            <a:r>
              <a:rPr lang="en-US" dirty="0" smtClean="0"/>
              <a:t>Cooperative</a:t>
            </a:r>
          </a:p>
          <a:p>
            <a:pPr lvl="1"/>
            <a:r>
              <a:rPr lang="en-US" dirty="0" smtClean="0"/>
              <a:t>Patronage dividends annually (if available); taxes paid currently</a:t>
            </a:r>
          </a:p>
          <a:p>
            <a:pPr lvl="1"/>
            <a:r>
              <a:rPr lang="en-US" dirty="0" smtClean="0"/>
              <a:t>Worker/owner investment in Member Share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studies:  choice of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guests share their reflections on choice of employee ownership and the specific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Co-ops – more details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Developed in the late 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/ early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 in response to the industrial revolution.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Eligible employees can apply for “membership.”  If accepted, they buy a share (one person/one share); equal shareholders without major tax impacts.  They sell this back when they leave.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Board is elected by members on the basis of one-person, one-vote. Top manager (if there is one) is appointed by the board. Democratic governance but not necessarily a collective.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sz="2800" dirty="0" smtClean="0"/>
              <a:t>Profits are shared annually among members, usually on the basis of hours worked, and are taxable.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DA6CC-0BAF-4598-8ABA-DA0AF2C2DC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become a member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worker co-op?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Typically, to be eligible for membership an employee must:</a:t>
            </a:r>
          </a:p>
          <a:p>
            <a:pPr eaLnBrk="1" hangingPunct="1"/>
            <a:r>
              <a:rPr lang="en-US" sz="2800" smtClean="0"/>
              <a:t>Work a minimum number of hours.</a:t>
            </a:r>
          </a:p>
          <a:p>
            <a:pPr eaLnBrk="1" hangingPunct="1"/>
            <a:r>
              <a:rPr lang="en-US" sz="2800" smtClean="0"/>
              <a:t>Have worked for a probationary period.</a:t>
            </a:r>
          </a:p>
          <a:p>
            <a:pPr eaLnBrk="1" hangingPunct="1"/>
            <a:r>
              <a:rPr lang="en-US" sz="2800" smtClean="0"/>
              <a:t>Be approved by the members and/or board.</a:t>
            </a:r>
          </a:p>
          <a:p>
            <a:pPr eaLnBrk="1" hangingPunct="1"/>
            <a:r>
              <a:rPr lang="en-US" sz="2800" smtClean="0"/>
              <a:t>Pay a membership fee (affordable but meaningful).</a:t>
            </a:r>
          </a:p>
          <a:p>
            <a:pPr eaLnBrk="1" hangingPunct="1"/>
            <a:r>
              <a:rPr lang="en-US" sz="2800" smtClean="0"/>
              <a:t>Meet any additional requirements described in bylaws.</a:t>
            </a:r>
          </a:p>
          <a:p>
            <a:pPr eaLnBrk="1" hangingPunct="1"/>
            <a:endParaRPr lang="en-US" sz="28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5D1F2-6F1B-4DF7-9A8C-13153E864EB0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Sharing profits in a co-op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A percentage of patronage profits is generally allocated to a Collective Reserve Account (along with non-patronage profits).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The remainder of patronage profit is allocated to members according to their “patronage” – usually hours worked.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This “patronage dividend” can be paid out to members or held in their “Individual Capital Account.”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Losses are usually charged first against the Collective Account, then against members’ accounts.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Patronage dividends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88CE9-08A4-4726-B520-593FC36E76A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4800" y="34290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Net Income</a:t>
            </a:r>
          </a:p>
        </p:txBody>
      </p:sp>
      <p:sp>
        <p:nvSpPr>
          <p:cNvPr id="42" name="Right Arrow 41"/>
          <p:cNvSpPr/>
          <p:nvPr/>
        </p:nvSpPr>
        <p:spPr>
          <a:xfrm rot="2194391">
            <a:off x="723900" y="4303713"/>
            <a:ext cx="760413" cy="384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191000" y="21336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Collective Net Income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0" y="4495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Patronage Net Income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81800" y="18288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Corporate Taxes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781800" y="27432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Collective Reserves</a:t>
            </a:r>
            <a:endParaRPr lang="en-US" sz="2000" u="sng" dirty="0">
              <a:solidFill>
                <a:srgbClr val="FF33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95800" y="44958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Patronage Dividend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10400" y="40386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Cash Payout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10400" y="50292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Ind. Capital Accounts</a:t>
            </a:r>
          </a:p>
        </p:txBody>
      </p:sp>
      <p:sp>
        <p:nvSpPr>
          <p:cNvPr id="50" name="Right Arrow 49"/>
          <p:cNvSpPr/>
          <p:nvPr/>
        </p:nvSpPr>
        <p:spPr>
          <a:xfrm rot="20946656">
            <a:off x="5675313" y="191611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9673970">
            <a:off x="595313" y="2530475"/>
            <a:ext cx="762000" cy="449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134530">
            <a:off x="5688013" y="2662238"/>
            <a:ext cx="990600" cy="468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3505200" y="4572000"/>
            <a:ext cx="817563" cy="396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20301057">
            <a:off x="6156325" y="3997325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1064148">
            <a:off x="6216650" y="5124450"/>
            <a:ext cx="688975" cy="396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Title 18"/>
          <p:cNvSpPr txBox="1">
            <a:spLocks/>
          </p:cNvSpPr>
          <p:nvPr/>
        </p:nvSpPr>
        <p:spPr bwMode="auto">
          <a:xfrm>
            <a:off x="1447800" y="2209800"/>
            <a:ext cx="1905000" cy="762000"/>
          </a:xfrm>
          <a:prstGeom prst="rect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/>
              <a:t>Non-patronage Net Income</a:t>
            </a:r>
            <a:endParaRPr lang="en-US" sz="2000" dirty="0"/>
          </a:p>
        </p:txBody>
      </p:sp>
      <p:sp>
        <p:nvSpPr>
          <p:cNvPr id="57" name="Right Arrow 56"/>
          <p:cNvSpPr/>
          <p:nvPr/>
        </p:nvSpPr>
        <p:spPr>
          <a:xfrm>
            <a:off x="3429000" y="2438400"/>
            <a:ext cx="687388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19345392">
            <a:off x="3003550" y="3570288"/>
            <a:ext cx="1593850" cy="393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Considerations in sharing net income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Collective account a key source of working capital: important especially for growth or capital intensive companies, or during startup phase.</a:t>
            </a:r>
          </a:p>
          <a:p>
            <a:pPr eaLnBrk="1" hangingPunct="1"/>
            <a:r>
              <a:rPr lang="en-US" sz="2800" dirty="0" smtClean="0"/>
              <a:t>Tax rate generally lower on individual accounts.</a:t>
            </a:r>
          </a:p>
          <a:p>
            <a:pPr eaLnBrk="1" hangingPunct="1"/>
            <a:r>
              <a:rPr lang="en-US" sz="2800" dirty="0" smtClean="0"/>
              <a:t>Limits set on when individual accounts are distributed - longer distribution times for individual accounts help finance the company, but delay payout to worker-owners.</a:t>
            </a:r>
          </a:p>
          <a:p>
            <a:pPr eaLnBrk="1" hangingPunct="1"/>
            <a:r>
              <a:rPr lang="en-US" sz="2800" dirty="0" smtClean="0"/>
              <a:t>Often payout cycle set to avoid obligations growing too large.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CE575-70E7-4ED5-BF15-A1EAC210C3EB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Selling to a co-op: Overview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marL="990600" lvl="1" indent="-533400" eaLnBrk="1" hangingPunct="1">
              <a:buFontTx/>
              <a:buChar char="•"/>
              <a:defRPr/>
            </a:pPr>
            <a:r>
              <a:rPr lang="en-US" dirty="0" smtClean="0"/>
              <a:t>Employees form provisional board to represent them and explore possible deal.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dirty="0" smtClean="0"/>
              <a:t>Owner and employees agree on price. Outside valuation might be necessary.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dirty="0" smtClean="0"/>
              <a:t>Seller’s concerns addressed: loan covenants? employment contract?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dirty="0" smtClean="0"/>
              <a:t>Write bylaws.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dirty="0" smtClean="0"/>
              <a:t>Owner’s interest bought out using seller or outside financing (might require business plan).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dirty="0" smtClean="0"/>
              <a:t>Business restructured as a worker cooperative, or new co-op corporation formed to buy assets.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dirty="0" smtClean="0"/>
              <a:t>Former owner may become a member.</a:t>
            </a:r>
            <a:endParaRPr lang="en-US" b="1" dirty="0" smtClean="0"/>
          </a:p>
          <a:p>
            <a:pPr marL="990600" lvl="1" indent="-5334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1836A-7874-4212-910D-A539EC6FA3F3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this workshop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267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employee ownership is and why consider it</a:t>
            </a:r>
          </a:p>
          <a:p>
            <a:pPr eaLnBrk="1" hangingPunct="1"/>
            <a:r>
              <a:rPr lang="en-US" sz="2800" dirty="0" smtClean="0"/>
              <a:t>Introduction to the two main forms of employee ownership: employee stock ownership plans (ESOPs) and worker cooperatives</a:t>
            </a:r>
          </a:p>
          <a:p>
            <a:pPr eaLnBrk="1" hangingPunct="1"/>
            <a:r>
              <a:rPr lang="en-US" sz="2800" dirty="0" smtClean="0"/>
              <a:t>Our guests’ experience with employee ownership</a:t>
            </a:r>
          </a:p>
          <a:p>
            <a:pPr eaLnBrk="1" hangingPunct="1"/>
            <a:r>
              <a:rPr lang="en-US" sz="2800" dirty="0" smtClean="0"/>
              <a:t>Deciding if employee ownership is right for you</a:t>
            </a:r>
          </a:p>
          <a:p>
            <a:pPr eaLnBrk="1" hangingPunct="1"/>
            <a:r>
              <a:rPr lang="en-US" sz="2800" dirty="0" smtClean="0"/>
              <a:t>Plenty of time for 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BDDE0-4846-4112-BE08-55B9D5A8D3A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words of caution: Co-ops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8077200" cy="4800600"/>
          </a:xfrm>
        </p:spPr>
        <p:txBody>
          <a:bodyPr/>
          <a:lstStyle/>
          <a:p>
            <a:r>
              <a:rPr lang="en-US" dirty="0" smtClean="0"/>
              <a:t>Employees need to be involved in a prospective sale early and extensively.</a:t>
            </a:r>
          </a:p>
          <a:p>
            <a:r>
              <a:rPr lang="en-US" dirty="0" smtClean="0"/>
              <a:t>Time must be committed to educating members about business and co-ops.</a:t>
            </a:r>
          </a:p>
          <a:p>
            <a:r>
              <a:rPr lang="en-US" dirty="0" smtClean="0"/>
              <a:t>Co-op conversions work best where there has been a history of sharing information and responsibility.</a:t>
            </a:r>
          </a:p>
          <a:p>
            <a:r>
              <a:rPr lang="en-US" dirty="0" smtClean="0"/>
              <a:t>Especially good when no large disparities in skill levels.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learned…PT360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ESOPs – more details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029200"/>
          </a:xfrm>
        </p:spPr>
        <p:txBody>
          <a:bodyPr/>
          <a:lstStyle/>
          <a:p>
            <a:pPr marL="365125" indent="-255588" eaLnBrk="1" hangingPunct="1"/>
            <a:r>
              <a:rPr lang="en-US" sz="2800" smtClean="0"/>
              <a:t>Developed by Louis Kelso in the 1950s as a way of democratizing the ownership of capital. </a:t>
            </a:r>
          </a:p>
          <a:p>
            <a:pPr marL="365125" indent="-255588" eaLnBrk="1" hangingPunct="1"/>
            <a:r>
              <a:rPr lang="en-US" sz="2800" smtClean="0"/>
              <a:t>It is a qualified retirement plan and is subject to rules under the Internal Revenue Code and the Employee Retirement Income Security Act (“ERISA”).</a:t>
            </a:r>
          </a:p>
          <a:p>
            <a:pPr marL="365125" indent="-255588" eaLnBrk="1" hangingPunct="1"/>
            <a:r>
              <a:rPr lang="en-US" sz="2800" smtClean="0"/>
              <a:t>Unlike any other retirement plan, an ESOP can borrow money. This can be used to purchase stock from shareholders or the company. </a:t>
            </a:r>
          </a:p>
          <a:p>
            <a:pPr marL="365125" indent="-255588" eaLnBrk="1" hangingPunct="1"/>
            <a:r>
              <a:rPr lang="en-US" sz="2800" smtClean="0"/>
              <a:t>It can be a tax-advantaged tool for financing growth.</a:t>
            </a:r>
          </a:p>
          <a:p>
            <a:pPr marL="365125" indent="-255588" eaLnBrk="1" hangingPunct="1"/>
            <a:r>
              <a:rPr lang="en-US" sz="2800" smtClean="0"/>
              <a:t>An ESOP can be an important tax savings device. </a:t>
            </a:r>
          </a:p>
          <a:p>
            <a:pPr marL="365125" indent="-255588" eaLnBrk="1" hangingPunct="1">
              <a:buFont typeface="Arial" charset="0"/>
              <a:buNone/>
            </a:pP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77257-5CAB-4FE8-A455-DC3BE758B91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ESOP tax benefits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OWNER(S): Creates market for stock; possible capital gains rollover (section 1042; C </a:t>
            </a:r>
            <a:r>
              <a:rPr lang="en-US" sz="2800" dirty="0" err="1" smtClean="0"/>
              <a:t>corp</a:t>
            </a:r>
            <a:r>
              <a:rPr lang="en-US" sz="2800" dirty="0" smtClean="0"/>
              <a:t> only)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EMPLOYEES: Tax-sheltered accounts which can increase in value as company does and rollover upon retirement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COMPANY: Contribution deduction (can include principal loan component); can be a good financing tool for general purposes, not just ESOP contribution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COMPANY: No federal taxes on that portion of an S </a:t>
            </a:r>
            <a:r>
              <a:rPr lang="en-US" sz="2800" dirty="0" err="1" smtClean="0"/>
              <a:t>corp</a:t>
            </a:r>
            <a:r>
              <a:rPr lang="en-US" sz="2800" dirty="0" smtClean="0"/>
              <a:t> that is ESOP-owned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9FDD9-4A65-4C61-8101-E8B4C3E654E8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ESOP tax benefits - maximizing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 to ESOP while C corporation to benefit from capital gains deferral</a:t>
            </a:r>
          </a:p>
          <a:p>
            <a:r>
              <a:rPr lang="en-US" dirty="0" smtClean="0"/>
              <a:t>Convert to S corporation after the ESOP transaction to become tax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 roles in ESOP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64E99-83C1-4334-930A-B271104C61C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19050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Non-ESOP shareholders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19050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ESOP trust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9000" y="43434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Management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2590800"/>
            <a:ext cx="1219200" cy="35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400550" y="27622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81800" y="1905000"/>
            <a:ext cx="152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Employees</a:t>
            </a:r>
          </a:p>
        </p:txBody>
      </p:sp>
      <p:cxnSp>
        <p:nvCxnSpPr>
          <p:cNvPr id="15" name="Straight Arrow Connector 14"/>
          <p:cNvCxnSpPr>
            <a:stCxn id="7" idx="3"/>
            <a:endCxn id="13" idx="1"/>
          </p:cNvCxnSpPr>
          <p:nvPr/>
        </p:nvCxnSpPr>
        <p:spPr>
          <a:xfrm>
            <a:off x="5562600" y="22479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 rot="5400000">
            <a:off x="4117975" y="3849688"/>
            <a:ext cx="9858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52800" y="2971800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Board of Directors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81400" y="52578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Employees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457701" y="5067300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096000" y="48006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ESOP committee</a:t>
            </a:r>
          </a:p>
        </p:txBody>
      </p:sp>
      <p:cxnSp>
        <p:nvCxnSpPr>
          <p:cNvPr id="29" name="Straight Arrow Connector 28"/>
          <p:cNvCxnSpPr>
            <a:stCxn id="8" idx="3"/>
            <a:endCxn id="27" idx="0"/>
          </p:cNvCxnSpPr>
          <p:nvPr/>
        </p:nvCxnSpPr>
        <p:spPr>
          <a:xfrm>
            <a:off x="5791200" y="4572000"/>
            <a:ext cx="14478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3"/>
            <a:endCxn id="27" idx="2"/>
          </p:cNvCxnSpPr>
          <p:nvPr/>
        </p:nvCxnSpPr>
        <p:spPr>
          <a:xfrm flipV="1">
            <a:off x="5715000" y="5181600"/>
            <a:ext cx="15240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the ESOP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97363"/>
          </a:xfrm>
        </p:spPr>
        <p:txBody>
          <a:bodyPr/>
          <a:lstStyle/>
          <a:p>
            <a:r>
              <a:rPr lang="en-US" dirty="0" smtClean="0"/>
              <a:t>Unleveraged: the simplest approach, funded (or prefunded) from cash and current income </a:t>
            </a:r>
          </a:p>
          <a:p>
            <a:r>
              <a:rPr lang="en-US" dirty="0" smtClean="0"/>
              <a:t>Owner-financed – avoids bank fees and related costs</a:t>
            </a:r>
          </a:p>
          <a:p>
            <a:r>
              <a:rPr lang="en-US" dirty="0" smtClean="0"/>
              <a:t>Bank-financed – uses debt capacity, can allow larger transaction</a:t>
            </a:r>
          </a:p>
          <a:p>
            <a:r>
              <a:rPr lang="en-US" dirty="0" smtClean="0"/>
              <a:t>Pre-funding and other variations – next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7B682-D5FD-4DB3-8882-FFBE39C958C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ESOP stock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64162-AF30-47A7-82DB-0BEC6E9589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66800" y="3733800"/>
          <a:ext cx="7143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lip" r:id="rId4" imgW="714286" imgH="638298" progId="">
                  <p:embed/>
                </p:oleObj>
              </mc:Choice>
              <mc:Fallback>
                <p:oleObj name="Clip" r:id="rId4" imgW="714286" imgH="638298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7143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7181850" y="3962400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086600" y="4191000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258050" y="4191000"/>
            <a:ext cx="76200" cy="76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flipV="1">
            <a:off x="7258050" y="4264025"/>
            <a:ext cx="76200" cy="152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flipV="1">
            <a:off x="7258050" y="4416425"/>
            <a:ext cx="76200" cy="76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7486650" y="3813175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7391400" y="4041775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7562850" y="4041775"/>
            <a:ext cx="76200" cy="76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flipV="1">
            <a:off x="7562850" y="4114800"/>
            <a:ext cx="76200" cy="152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flipV="1">
            <a:off x="7562850" y="42672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TextBox 18"/>
          <p:cNvSpPr txBox="1">
            <a:spLocks noChangeArrowheads="1"/>
          </p:cNvSpPr>
          <p:nvPr/>
        </p:nvSpPr>
        <p:spPr bwMode="auto">
          <a:xfrm>
            <a:off x="762000" y="4495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Company</a:t>
            </a:r>
          </a:p>
        </p:txBody>
      </p:sp>
      <p:sp>
        <p:nvSpPr>
          <p:cNvPr id="1040" name="TextBox 19"/>
          <p:cNvSpPr txBox="1">
            <a:spLocks noChangeArrowheads="1"/>
          </p:cNvSpPr>
          <p:nvPr/>
        </p:nvSpPr>
        <p:spPr bwMode="auto">
          <a:xfrm>
            <a:off x="6400800" y="4648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Original owners</a:t>
            </a:r>
          </a:p>
        </p:txBody>
      </p:sp>
      <p:sp>
        <p:nvSpPr>
          <p:cNvPr id="21" name="Right Arrow 20"/>
          <p:cNvSpPr/>
          <p:nvPr/>
        </p:nvSpPr>
        <p:spPr>
          <a:xfrm rot="19865196">
            <a:off x="1658938" y="2468563"/>
            <a:ext cx="2990850" cy="1328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Cash from profits, retained earnings</a:t>
            </a:r>
          </a:p>
        </p:txBody>
      </p:sp>
      <p:sp>
        <p:nvSpPr>
          <p:cNvPr id="23" name="Right Arrow 22"/>
          <p:cNvSpPr/>
          <p:nvPr/>
        </p:nvSpPr>
        <p:spPr>
          <a:xfrm rot="2483898">
            <a:off x="5910263" y="2565400"/>
            <a:ext cx="2286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Cash to owners</a:t>
            </a:r>
          </a:p>
        </p:txBody>
      </p:sp>
      <p:sp>
        <p:nvSpPr>
          <p:cNvPr id="1043" name="AutoShape 50"/>
          <p:cNvSpPr>
            <a:spLocks noChangeArrowheads="1"/>
          </p:cNvSpPr>
          <p:nvPr/>
        </p:nvSpPr>
        <p:spPr bwMode="auto">
          <a:xfrm>
            <a:off x="4368800" y="1238250"/>
            <a:ext cx="1219200" cy="1219200"/>
          </a:xfrm>
          <a:prstGeom prst="flowChartSummingJunction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AutoShape 51"/>
          <p:cNvSpPr>
            <a:spLocks noChangeArrowheads="1"/>
          </p:cNvSpPr>
          <p:nvPr/>
        </p:nvSpPr>
        <p:spPr bwMode="auto">
          <a:xfrm>
            <a:off x="4368800" y="1238250"/>
            <a:ext cx="1216025" cy="1219200"/>
          </a:xfrm>
          <a:prstGeom prst="flowChartOr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Oval 52"/>
          <p:cNvSpPr>
            <a:spLocks noChangeArrowheads="1"/>
          </p:cNvSpPr>
          <p:nvPr/>
        </p:nvSpPr>
        <p:spPr bwMode="auto">
          <a:xfrm>
            <a:off x="4572000" y="1447800"/>
            <a:ext cx="800100" cy="812800"/>
          </a:xfrm>
          <a:prstGeom prst="ellipse">
            <a:avLst/>
          </a:prstGeom>
          <a:solidFill>
            <a:srgbClr val="8944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Text Box 53"/>
          <p:cNvSpPr txBox="1">
            <a:spLocks noChangeArrowheads="1"/>
          </p:cNvSpPr>
          <p:nvPr/>
        </p:nvSpPr>
        <p:spPr bwMode="auto">
          <a:xfrm>
            <a:off x="4533900" y="165735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ESOP</a:t>
            </a:r>
            <a:endParaRPr lang="en-US" b="1"/>
          </a:p>
        </p:txBody>
      </p:sp>
      <p:sp>
        <p:nvSpPr>
          <p:cNvPr id="25" name="Left Arrow 24"/>
          <p:cNvSpPr/>
          <p:nvPr/>
        </p:nvSpPr>
        <p:spPr>
          <a:xfrm rot="2493819">
            <a:off x="4962525" y="3057525"/>
            <a:ext cx="2209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Stock to ESOP</a:t>
            </a:r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ESOPs buy stock with a loan?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The Transaction</a:t>
            </a:r>
            <a:endParaRPr lang="en-US" sz="3100" dirty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" y="3830638"/>
          <a:ext cx="938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Clip" r:id="rId4" imgW="714286" imgH="638298" progId="">
                  <p:embed/>
                </p:oleObj>
              </mc:Choice>
              <mc:Fallback>
                <p:oleObj name="Clip" r:id="rId4" imgW="714286" imgH="638298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30638"/>
                        <a:ext cx="938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F1183-8E03-488C-BF94-319930CFFA0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038600" y="1981200"/>
          <a:ext cx="1066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Clip" r:id="rId6" imgW="2733840" imgH="2600280" progId="">
                  <p:embed/>
                </p:oleObj>
              </mc:Choice>
              <mc:Fallback>
                <p:oleObj name="Clip" r:id="rId6" imgW="2733840" imgH="26002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81200"/>
                        <a:ext cx="10668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677150" y="4341813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7581900" y="4570413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7753350" y="4570413"/>
            <a:ext cx="76200" cy="76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flipV="1">
            <a:off x="7753350" y="4643438"/>
            <a:ext cx="76200" cy="152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flipV="1">
            <a:off x="7753350" y="4795838"/>
            <a:ext cx="76200" cy="76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10"/>
          <p:cNvSpPr>
            <a:spLocks noChangeArrowheads="1"/>
          </p:cNvSpPr>
          <p:nvPr/>
        </p:nvSpPr>
        <p:spPr bwMode="auto">
          <a:xfrm>
            <a:off x="7981950" y="4192588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>
            <a:off x="7886700" y="4421188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8058150" y="4421188"/>
            <a:ext cx="76200" cy="76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3"/>
          <p:cNvSpPr>
            <a:spLocks noChangeArrowheads="1"/>
          </p:cNvSpPr>
          <p:nvPr/>
        </p:nvSpPr>
        <p:spPr bwMode="auto">
          <a:xfrm flipV="1">
            <a:off x="8058150" y="4494213"/>
            <a:ext cx="76200" cy="152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AutoShape 14"/>
          <p:cNvSpPr>
            <a:spLocks noChangeArrowheads="1"/>
          </p:cNvSpPr>
          <p:nvPr/>
        </p:nvSpPr>
        <p:spPr bwMode="auto">
          <a:xfrm flipV="1">
            <a:off x="8058150" y="4646613"/>
            <a:ext cx="76200" cy="76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Oval 15"/>
          <p:cNvSpPr>
            <a:spLocks noChangeArrowheads="1"/>
          </p:cNvSpPr>
          <p:nvPr/>
        </p:nvSpPr>
        <p:spPr bwMode="auto">
          <a:xfrm>
            <a:off x="7467600" y="3960813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7372350" y="4189413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7543800" y="4189413"/>
            <a:ext cx="76200" cy="76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AutoShape 18"/>
          <p:cNvSpPr>
            <a:spLocks noChangeArrowheads="1"/>
          </p:cNvSpPr>
          <p:nvPr/>
        </p:nvSpPr>
        <p:spPr bwMode="auto">
          <a:xfrm flipV="1">
            <a:off x="7543800" y="4262438"/>
            <a:ext cx="76200" cy="152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AutoShape 19"/>
          <p:cNvSpPr>
            <a:spLocks noChangeArrowheads="1"/>
          </p:cNvSpPr>
          <p:nvPr/>
        </p:nvSpPr>
        <p:spPr bwMode="auto">
          <a:xfrm flipV="1">
            <a:off x="7543800" y="4414838"/>
            <a:ext cx="76200" cy="76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AutoShape 50"/>
          <p:cNvSpPr>
            <a:spLocks noChangeArrowheads="1"/>
          </p:cNvSpPr>
          <p:nvPr/>
        </p:nvSpPr>
        <p:spPr bwMode="auto">
          <a:xfrm>
            <a:off x="3962400" y="3906838"/>
            <a:ext cx="1219200" cy="1219200"/>
          </a:xfrm>
          <a:prstGeom prst="flowChartSummingJunction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utoShape 51"/>
          <p:cNvSpPr>
            <a:spLocks noChangeArrowheads="1"/>
          </p:cNvSpPr>
          <p:nvPr/>
        </p:nvSpPr>
        <p:spPr bwMode="auto">
          <a:xfrm>
            <a:off x="3962400" y="3906838"/>
            <a:ext cx="1216025" cy="1219200"/>
          </a:xfrm>
          <a:prstGeom prst="flowChartOr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Oval 52"/>
          <p:cNvSpPr>
            <a:spLocks noChangeArrowheads="1"/>
          </p:cNvSpPr>
          <p:nvPr/>
        </p:nvSpPr>
        <p:spPr bwMode="auto">
          <a:xfrm>
            <a:off x="4165600" y="4116388"/>
            <a:ext cx="800100" cy="812800"/>
          </a:xfrm>
          <a:prstGeom prst="ellipse">
            <a:avLst/>
          </a:prstGeom>
          <a:solidFill>
            <a:srgbClr val="8944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Text Box 53"/>
          <p:cNvSpPr txBox="1">
            <a:spLocks noChangeArrowheads="1"/>
          </p:cNvSpPr>
          <p:nvPr/>
        </p:nvSpPr>
        <p:spPr bwMode="auto">
          <a:xfrm>
            <a:off x="4127500" y="4325938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ESOP</a:t>
            </a:r>
            <a:endParaRPr lang="en-US" b="1"/>
          </a:p>
        </p:txBody>
      </p:sp>
      <p:sp>
        <p:nvSpPr>
          <p:cNvPr id="2073" name="Text Box 55"/>
          <p:cNvSpPr txBox="1">
            <a:spLocks noChangeArrowheads="1"/>
          </p:cNvSpPr>
          <p:nvPr/>
        </p:nvSpPr>
        <p:spPr bwMode="auto">
          <a:xfrm>
            <a:off x="7124700" y="4808538"/>
            <a:ext cx="1371600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Original Owners</a:t>
            </a:r>
          </a:p>
        </p:txBody>
      </p:sp>
      <p:sp>
        <p:nvSpPr>
          <p:cNvPr id="2074" name="Text Box 57"/>
          <p:cNvSpPr txBox="1">
            <a:spLocks noChangeArrowheads="1"/>
          </p:cNvSpPr>
          <p:nvPr/>
        </p:nvSpPr>
        <p:spPr bwMode="auto">
          <a:xfrm>
            <a:off x="3911600" y="3124200"/>
            <a:ext cx="13716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Bank</a:t>
            </a:r>
          </a:p>
        </p:txBody>
      </p:sp>
      <p:sp>
        <p:nvSpPr>
          <p:cNvPr id="2075" name="Left Arrow 58"/>
          <p:cNvSpPr>
            <a:spLocks noChangeArrowheads="1"/>
          </p:cNvSpPr>
          <p:nvPr/>
        </p:nvSpPr>
        <p:spPr bwMode="auto">
          <a:xfrm rot="-1771758">
            <a:off x="1608138" y="3046413"/>
            <a:ext cx="19050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1800"/>
              <a:t>             </a:t>
            </a:r>
            <a:r>
              <a:rPr lang="en-US"/>
              <a:t>1</a:t>
            </a:r>
            <a:endParaRPr lang="en-US" sz="1800"/>
          </a:p>
        </p:txBody>
      </p:sp>
      <p:sp>
        <p:nvSpPr>
          <p:cNvPr id="2076" name="Left Arrow 59"/>
          <p:cNvSpPr>
            <a:spLocks noChangeArrowheads="1"/>
          </p:cNvSpPr>
          <p:nvPr/>
        </p:nvSpPr>
        <p:spPr bwMode="auto">
          <a:xfrm rot="10800000" flipV="1">
            <a:off x="1828800" y="4364038"/>
            <a:ext cx="19050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          2</a:t>
            </a:r>
          </a:p>
        </p:txBody>
      </p:sp>
      <p:sp>
        <p:nvSpPr>
          <p:cNvPr id="2077" name="Left Arrow 60"/>
          <p:cNvSpPr>
            <a:spLocks noChangeArrowheads="1"/>
          </p:cNvSpPr>
          <p:nvPr/>
        </p:nvSpPr>
        <p:spPr bwMode="auto">
          <a:xfrm>
            <a:off x="5189538" y="4722813"/>
            <a:ext cx="19050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           4</a:t>
            </a:r>
          </a:p>
        </p:txBody>
      </p:sp>
      <p:sp>
        <p:nvSpPr>
          <p:cNvPr id="2078" name="Left Arrow 61"/>
          <p:cNvSpPr>
            <a:spLocks noChangeArrowheads="1"/>
          </p:cNvSpPr>
          <p:nvPr/>
        </p:nvSpPr>
        <p:spPr bwMode="auto">
          <a:xfrm rot="10800000" flipV="1">
            <a:off x="5334000" y="3906838"/>
            <a:ext cx="19050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           3</a:t>
            </a:r>
          </a:p>
        </p:txBody>
      </p:sp>
      <p:sp>
        <p:nvSpPr>
          <p:cNvPr id="2079" name="Rectangle 30"/>
          <p:cNvSpPr>
            <a:spLocks noChangeArrowheads="1"/>
          </p:cNvSpPr>
          <p:nvPr/>
        </p:nvSpPr>
        <p:spPr bwMode="auto">
          <a:xfrm>
            <a:off x="457200" y="4745038"/>
            <a:ext cx="1468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Company</a:t>
            </a:r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ESOPs repay the loan?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 algn="ctr" eaLnBrk="1" hangingPunct="1">
              <a:spcBef>
                <a:spcPct val="50000"/>
              </a:spcBef>
            </a:pPr>
            <a:endParaRPr lang="en-US" b="1" smtClean="0"/>
          </a:p>
          <a:p>
            <a:pPr lvl="3" algn="ctr" eaLnBrk="1" hangingPunct="1">
              <a:spcBef>
                <a:spcPct val="50000"/>
              </a:spcBef>
            </a:pPr>
            <a:endParaRPr lang="en-US" b="1" smtClean="0"/>
          </a:p>
          <a:p>
            <a:pPr lvl="3" algn="ctr" eaLnBrk="1" hangingPunct="1">
              <a:spcBef>
                <a:spcPct val="50000"/>
              </a:spcBef>
            </a:pPr>
            <a:endParaRPr lang="en-US" b="1" smtClean="0"/>
          </a:p>
          <a:p>
            <a:pPr lvl="3" algn="ctr" eaLnBrk="1" hangingPunct="1">
              <a:spcBef>
                <a:spcPct val="50000"/>
              </a:spcBef>
            </a:pPr>
            <a:endParaRPr lang="en-US" b="1" smtClean="0"/>
          </a:p>
          <a:p>
            <a:pPr lvl="3" algn="ctr" eaLnBrk="1" hangingPunct="1">
              <a:spcBef>
                <a:spcPct val="50000"/>
              </a:spcBef>
            </a:pPr>
            <a:endParaRPr lang="en-US" b="1" smtClean="0"/>
          </a:p>
          <a:p>
            <a:pPr lvl="3" algn="ctr" eaLnBrk="1" hangingPunct="1">
              <a:spcBef>
                <a:spcPct val="50000"/>
              </a:spcBef>
            </a:pPr>
            <a:endParaRPr lang="en-US" b="1" smtClean="0"/>
          </a:p>
          <a:p>
            <a:pPr lvl="3" algn="ctr" eaLnBrk="1" hangingPunct="1">
              <a:spcBef>
                <a:spcPct val="50000"/>
              </a:spcBef>
            </a:pPr>
            <a:r>
              <a:rPr lang="en-US" b="1" smtClean="0"/>
              <a:t>                                                                  Employee Owners</a:t>
            </a:r>
          </a:p>
          <a:p>
            <a:pPr lvl="3" algn="ctr" eaLnBrk="1" hangingPunct="1">
              <a:spcBef>
                <a:spcPct val="50000"/>
              </a:spcBef>
            </a:pPr>
            <a:endParaRPr lang="en-US" b="1" smtClean="0"/>
          </a:p>
          <a:p>
            <a:pPr lvl="3" algn="ctr" eaLnBrk="1" hangingPunct="1">
              <a:spcBef>
                <a:spcPct val="50000"/>
              </a:spcBef>
            </a:pPr>
            <a:endParaRPr lang="en-US" b="1" smtClean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CB6E3-384C-4A25-BB0B-21A875FBAF2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962400" y="1600200"/>
          <a:ext cx="1066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lip" r:id="rId4" imgW="2733840" imgH="2600280" progId="">
                  <p:embed/>
                </p:oleObj>
              </mc:Choice>
              <mc:Fallback>
                <p:oleObj name="Clip" r:id="rId4" imgW="2733840" imgH="26002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00200"/>
                        <a:ext cx="10668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533400" y="3327400"/>
          <a:ext cx="1219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Clip" r:id="rId6" imgW="714286" imgH="638298" progId="">
                  <p:embed/>
                </p:oleObj>
              </mc:Choice>
              <mc:Fallback>
                <p:oleObj name="Clip" r:id="rId6" imgW="714286" imgH="638298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27400"/>
                        <a:ext cx="12192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Oval 20"/>
          <p:cNvSpPr>
            <a:spLocks noChangeArrowheads="1"/>
          </p:cNvSpPr>
          <p:nvPr/>
        </p:nvSpPr>
        <p:spPr bwMode="auto">
          <a:xfrm>
            <a:off x="6537325" y="3660775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21"/>
          <p:cNvSpPr>
            <a:spLocks noChangeArrowheads="1"/>
          </p:cNvSpPr>
          <p:nvPr/>
        </p:nvSpPr>
        <p:spPr bwMode="auto">
          <a:xfrm>
            <a:off x="6442075" y="3889375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22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23"/>
          <p:cNvSpPr>
            <a:spLocks noChangeArrowheads="1"/>
          </p:cNvSpPr>
          <p:nvPr/>
        </p:nvSpPr>
        <p:spPr bwMode="auto">
          <a:xfrm>
            <a:off x="7178675" y="3657600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24"/>
          <p:cNvSpPr>
            <a:spLocks noChangeArrowheads="1"/>
          </p:cNvSpPr>
          <p:nvPr/>
        </p:nvSpPr>
        <p:spPr bwMode="auto">
          <a:xfrm>
            <a:off x="7350125" y="3657600"/>
            <a:ext cx="76200" cy="76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25"/>
          <p:cNvSpPr>
            <a:spLocks noChangeArrowheads="1"/>
          </p:cNvSpPr>
          <p:nvPr/>
        </p:nvSpPr>
        <p:spPr bwMode="auto">
          <a:xfrm flipV="1">
            <a:off x="7350125" y="3810000"/>
            <a:ext cx="76200" cy="152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26"/>
          <p:cNvSpPr>
            <a:spLocks noChangeArrowheads="1"/>
          </p:cNvSpPr>
          <p:nvPr/>
        </p:nvSpPr>
        <p:spPr bwMode="auto">
          <a:xfrm flipV="1">
            <a:off x="7350125" y="3883025"/>
            <a:ext cx="76200" cy="76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27"/>
          <p:cNvSpPr>
            <a:spLocks noChangeShapeType="1"/>
          </p:cNvSpPr>
          <p:nvPr/>
        </p:nvSpPr>
        <p:spPr bwMode="auto">
          <a:xfrm>
            <a:off x="6629400" y="3886200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28"/>
          <p:cNvSpPr>
            <a:spLocks noChangeShapeType="1"/>
          </p:cNvSpPr>
          <p:nvPr/>
        </p:nvSpPr>
        <p:spPr bwMode="auto">
          <a:xfrm>
            <a:off x="6664325" y="3886200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Oval 29"/>
          <p:cNvSpPr>
            <a:spLocks noChangeArrowheads="1"/>
          </p:cNvSpPr>
          <p:nvPr/>
        </p:nvSpPr>
        <p:spPr bwMode="auto">
          <a:xfrm>
            <a:off x="7105650" y="3657600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AutoShape 30"/>
          <p:cNvSpPr>
            <a:spLocks noChangeArrowheads="1"/>
          </p:cNvSpPr>
          <p:nvPr/>
        </p:nvSpPr>
        <p:spPr bwMode="auto">
          <a:xfrm>
            <a:off x="7010400" y="3886200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31"/>
          <p:cNvSpPr>
            <a:spLocks noChangeShapeType="1"/>
          </p:cNvSpPr>
          <p:nvPr/>
        </p:nvSpPr>
        <p:spPr bwMode="auto">
          <a:xfrm>
            <a:off x="7197725" y="3883025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32"/>
          <p:cNvSpPr>
            <a:spLocks noChangeShapeType="1"/>
          </p:cNvSpPr>
          <p:nvPr/>
        </p:nvSpPr>
        <p:spPr bwMode="auto">
          <a:xfrm>
            <a:off x="7232650" y="3883025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33"/>
          <p:cNvSpPr>
            <a:spLocks noChangeArrowheads="1"/>
          </p:cNvSpPr>
          <p:nvPr/>
        </p:nvSpPr>
        <p:spPr bwMode="auto">
          <a:xfrm>
            <a:off x="6899275" y="3355975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34"/>
          <p:cNvSpPr>
            <a:spLocks noChangeArrowheads="1"/>
          </p:cNvSpPr>
          <p:nvPr/>
        </p:nvSpPr>
        <p:spPr bwMode="auto">
          <a:xfrm>
            <a:off x="6762750" y="3584575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AutoShape 35"/>
          <p:cNvSpPr>
            <a:spLocks noChangeArrowheads="1"/>
          </p:cNvSpPr>
          <p:nvPr/>
        </p:nvSpPr>
        <p:spPr bwMode="auto">
          <a:xfrm>
            <a:off x="6934200" y="3584575"/>
            <a:ext cx="76200" cy="76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AutoShape 36"/>
          <p:cNvSpPr>
            <a:spLocks noChangeArrowheads="1"/>
          </p:cNvSpPr>
          <p:nvPr/>
        </p:nvSpPr>
        <p:spPr bwMode="auto">
          <a:xfrm flipV="1">
            <a:off x="6934200" y="3657600"/>
            <a:ext cx="76200" cy="152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37"/>
          <p:cNvSpPr>
            <a:spLocks noChangeArrowheads="1"/>
          </p:cNvSpPr>
          <p:nvPr/>
        </p:nvSpPr>
        <p:spPr bwMode="auto">
          <a:xfrm flipV="1">
            <a:off x="6934200" y="3810000"/>
            <a:ext cx="76200" cy="76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Oval 38"/>
          <p:cNvSpPr>
            <a:spLocks noChangeArrowheads="1"/>
          </p:cNvSpPr>
          <p:nvPr/>
        </p:nvSpPr>
        <p:spPr bwMode="auto">
          <a:xfrm>
            <a:off x="7562850" y="3657600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AutoShape 39"/>
          <p:cNvSpPr>
            <a:spLocks noChangeArrowheads="1"/>
          </p:cNvSpPr>
          <p:nvPr/>
        </p:nvSpPr>
        <p:spPr bwMode="auto">
          <a:xfrm>
            <a:off x="7467600" y="3886200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Line 40"/>
          <p:cNvSpPr>
            <a:spLocks noChangeShapeType="1"/>
          </p:cNvSpPr>
          <p:nvPr/>
        </p:nvSpPr>
        <p:spPr bwMode="auto">
          <a:xfrm>
            <a:off x="7654925" y="3883025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Line 41"/>
          <p:cNvSpPr>
            <a:spLocks noChangeShapeType="1"/>
          </p:cNvSpPr>
          <p:nvPr/>
        </p:nvSpPr>
        <p:spPr bwMode="auto">
          <a:xfrm>
            <a:off x="7689850" y="3883025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Oval 42"/>
          <p:cNvSpPr>
            <a:spLocks noChangeArrowheads="1"/>
          </p:cNvSpPr>
          <p:nvPr/>
        </p:nvSpPr>
        <p:spPr bwMode="auto">
          <a:xfrm>
            <a:off x="7950200" y="3432175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AutoShape 43"/>
          <p:cNvSpPr>
            <a:spLocks noChangeArrowheads="1"/>
          </p:cNvSpPr>
          <p:nvPr/>
        </p:nvSpPr>
        <p:spPr bwMode="auto">
          <a:xfrm>
            <a:off x="7813675" y="3660775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Line 44"/>
          <p:cNvSpPr>
            <a:spLocks noChangeShapeType="1"/>
          </p:cNvSpPr>
          <p:nvPr/>
        </p:nvSpPr>
        <p:spPr bwMode="auto">
          <a:xfrm>
            <a:off x="8001000" y="3657600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45"/>
          <p:cNvSpPr>
            <a:spLocks noChangeShapeType="1"/>
          </p:cNvSpPr>
          <p:nvPr/>
        </p:nvSpPr>
        <p:spPr bwMode="auto">
          <a:xfrm>
            <a:off x="8035925" y="3657600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Oval 46"/>
          <p:cNvSpPr>
            <a:spLocks noChangeArrowheads="1"/>
          </p:cNvSpPr>
          <p:nvPr/>
        </p:nvSpPr>
        <p:spPr bwMode="auto">
          <a:xfrm>
            <a:off x="8248650" y="3657600"/>
            <a:ext cx="228600" cy="22860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AutoShape 47"/>
          <p:cNvSpPr>
            <a:spLocks noChangeArrowheads="1"/>
          </p:cNvSpPr>
          <p:nvPr/>
        </p:nvSpPr>
        <p:spPr bwMode="auto">
          <a:xfrm>
            <a:off x="8153400" y="3886200"/>
            <a:ext cx="428625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48"/>
          <p:cNvSpPr>
            <a:spLocks noChangeShapeType="1"/>
          </p:cNvSpPr>
          <p:nvPr/>
        </p:nvSpPr>
        <p:spPr bwMode="auto">
          <a:xfrm>
            <a:off x="8340725" y="3883025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49"/>
          <p:cNvSpPr>
            <a:spLocks noChangeShapeType="1"/>
          </p:cNvSpPr>
          <p:nvPr/>
        </p:nvSpPr>
        <p:spPr bwMode="auto">
          <a:xfrm>
            <a:off x="8375650" y="3883025"/>
            <a:ext cx="1588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AutoShape 50"/>
          <p:cNvSpPr>
            <a:spLocks noChangeArrowheads="1"/>
          </p:cNvSpPr>
          <p:nvPr/>
        </p:nvSpPr>
        <p:spPr bwMode="auto">
          <a:xfrm>
            <a:off x="3962400" y="3429000"/>
            <a:ext cx="1219200" cy="1219200"/>
          </a:xfrm>
          <a:prstGeom prst="flowChartSummingJunction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AutoShape 51"/>
          <p:cNvSpPr>
            <a:spLocks noChangeArrowheads="1"/>
          </p:cNvSpPr>
          <p:nvPr/>
        </p:nvSpPr>
        <p:spPr bwMode="auto">
          <a:xfrm>
            <a:off x="3962400" y="3429000"/>
            <a:ext cx="1216025" cy="1219200"/>
          </a:xfrm>
          <a:prstGeom prst="flowChartOr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Oval 52"/>
          <p:cNvSpPr>
            <a:spLocks noChangeArrowheads="1"/>
          </p:cNvSpPr>
          <p:nvPr/>
        </p:nvSpPr>
        <p:spPr bwMode="auto">
          <a:xfrm>
            <a:off x="4165600" y="3638550"/>
            <a:ext cx="800100" cy="812800"/>
          </a:xfrm>
          <a:prstGeom prst="ellipse">
            <a:avLst/>
          </a:prstGeom>
          <a:solidFill>
            <a:srgbClr val="8944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Text Box 53"/>
          <p:cNvSpPr txBox="1">
            <a:spLocks noChangeArrowheads="1"/>
          </p:cNvSpPr>
          <p:nvPr/>
        </p:nvSpPr>
        <p:spPr bwMode="auto">
          <a:xfrm>
            <a:off x="4127500" y="38481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ESOP</a:t>
            </a:r>
            <a:endParaRPr lang="en-US" b="1"/>
          </a:p>
        </p:txBody>
      </p:sp>
      <p:sp>
        <p:nvSpPr>
          <p:cNvPr id="3113" name="Text Box 54"/>
          <p:cNvSpPr txBox="1">
            <a:spLocks noChangeArrowheads="1"/>
          </p:cNvSpPr>
          <p:nvPr/>
        </p:nvSpPr>
        <p:spPr bwMode="auto">
          <a:xfrm>
            <a:off x="419100" y="4318000"/>
            <a:ext cx="1371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Company</a:t>
            </a:r>
          </a:p>
        </p:txBody>
      </p:sp>
      <p:sp>
        <p:nvSpPr>
          <p:cNvPr id="3114" name="Text Box 57"/>
          <p:cNvSpPr txBox="1">
            <a:spLocks noChangeArrowheads="1"/>
          </p:cNvSpPr>
          <p:nvPr/>
        </p:nvSpPr>
        <p:spPr bwMode="auto">
          <a:xfrm>
            <a:off x="3911600" y="2768600"/>
            <a:ext cx="1371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Bank</a:t>
            </a:r>
          </a:p>
        </p:txBody>
      </p:sp>
      <p:sp>
        <p:nvSpPr>
          <p:cNvPr id="3115" name="Left Arrow 57"/>
          <p:cNvSpPr>
            <a:spLocks noChangeArrowheads="1"/>
          </p:cNvSpPr>
          <p:nvPr/>
        </p:nvSpPr>
        <p:spPr bwMode="auto">
          <a:xfrm>
            <a:off x="2057400" y="4191000"/>
            <a:ext cx="1524000" cy="4572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1800"/>
              <a:t>            2</a:t>
            </a:r>
          </a:p>
        </p:txBody>
      </p:sp>
      <p:sp>
        <p:nvSpPr>
          <p:cNvPr id="3116" name="Left Arrow 58"/>
          <p:cNvSpPr>
            <a:spLocks noChangeArrowheads="1"/>
          </p:cNvSpPr>
          <p:nvPr/>
        </p:nvSpPr>
        <p:spPr bwMode="auto">
          <a:xfrm rot="10800000" flipV="1">
            <a:off x="2133600" y="3581400"/>
            <a:ext cx="15240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1800"/>
              <a:t>            1</a:t>
            </a:r>
          </a:p>
        </p:txBody>
      </p:sp>
      <p:sp>
        <p:nvSpPr>
          <p:cNvPr id="3117" name="Right Arrow 61"/>
          <p:cNvSpPr>
            <a:spLocks noChangeArrowheads="1"/>
          </p:cNvSpPr>
          <p:nvPr/>
        </p:nvSpPr>
        <p:spPr bwMode="auto">
          <a:xfrm rot="-1632722">
            <a:off x="1931988" y="2736850"/>
            <a:ext cx="1676400" cy="496888"/>
          </a:xfrm>
          <a:prstGeom prst="rightArrow">
            <a:avLst>
              <a:gd name="adj1" fmla="val 50000"/>
              <a:gd name="adj2" fmla="val 500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/>
              <a:t>         3</a:t>
            </a:r>
          </a:p>
        </p:txBody>
      </p:sp>
      <p:sp>
        <p:nvSpPr>
          <p:cNvPr id="3118" name="Right Arrow 62"/>
          <p:cNvSpPr>
            <a:spLocks noChangeArrowheads="1"/>
          </p:cNvSpPr>
          <p:nvPr/>
        </p:nvSpPr>
        <p:spPr bwMode="auto">
          <a:xfrm>
            <a:off x="5334000" y="3886200"/>
            <a:ext cx="9144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   </a:t>
            </a:r>
            <a:r>
              <a:rPr lang="en-US" sz="1800"/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succession planning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issues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724400" cy="45720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Arial" charset="0"/>
              <a:buNone/>
            </a:pPr>
            <a:r>
              <a:rPr lang="en-US" smtClean="0"/>
              <a:t>Common exit paths:</a:t>
            </a:r>
          </a:p>
          <a:p>
            <a:pPr lvl="1" eaLnBrk="1" hangingPunct="1">
              <a:buFontTx/>
              <a:buChar char="•"/>
            </a:pPr>
            <a:r>
              <a:rPr lang="en-US" sz="3200" smtClean="0"/>
              <a:t>Sale to outsiders</a:t>
            </a:r>
          </a:p>
          <a:p>
            <a:pPr lvl="1" eaLnBrk="1" hangingPunct="1">
              <a:buFontTx/>
              <a:buChar char="•"/>
            </a:pPr>
            <a:r>
              <a:rPr lang="en-US" sz="3200" smtClean="0"/>
              <a:t>Sale to insiders: family, managers, employees</a:t>
            </a:r>
          </a:p>
          <a:p>
            <a:pPr lvl="1" eaLnBrk="1" hangingPunct="1">
              <a:buFontTx/>
              <a:buChar char="•"/>
            </a:pPr>
            <a:r>
              <a:rPr lang="en-US" sz="3200" smtClean="0"/>
              <a:t>Liquidation (often unplanned)</a:t>
            </a:r>
          </a:p>
          <a:p>
            <a:pPr lvl="1" eaLnBrk="1" hangingPunct="1">
              <a:buFont typeface="Arial" charset="0"/>
              <a:buNone/>
            </a:pPr>
            <a:endParaRPr lang="en-US" sz="3200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25211-C04A-42BA-B492-91E762706D64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9725" y="2200275"/>
            <a:ext cx="33432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ESOP benefits get to employees 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800" u="sng" smtClean="0"/>
              <a:t>Eligibility: </a:t>
            </a:r>
            <a:r>
              <a:rPr lang="en-US" sz="2800" smtClean="0"/>
              <a:t>for plan entry and any annual distribution</a:t>
            </a:r>
          </a:p>
          <a:p>
            <a:r>
              <a:rPr lang="en-US" sz="2800" u="sng" smtClean="0"/>
              <a:t>Allocation</a:t>
            </a:r>
            <a:r>
              <a:rPr lang="en-US" sz="2800" smtClean="0"/>
              <a:t> of shares to employee accounts is usually in proportion to salary (with upper limits); if there is a loan, shares are released to accounts as the loan is paid down.</a:t>
            </a:r>
          </a:p>
          <a:p>
            <a:r>
              <a:rPr lang="en-US" sz="2800" u="sng" smtClean="0"/>
              <a:t>Vesting</a:t>
            </a:r>
            <a:r>
              <a:rPr lang="en-US" sz="2800" smtClean="0"/>
              <a:t>: cliff (max 3 years) and gradual (max 6 years)</a:t>
            </a:r>
          </a:p>
          <a:p>
            <a:r>
              <a:rPr lang="en-US" sz="2800" u="sng" smtClean="0"/>
              <a:t>Distribution</a:t>
            </a:r>
            <a:r>
              <a:rPr lang="en-US" sz="2800" smtClean="0"/>
              <a:t>: after leaving the company, employees are paid out vested amounts over time – sooner for retirees, later for others.</a:t>
            </a:r>
          </a:p>
          <a:p>
            <a:pPr>
              <a:buFont typeface="Arial" charset="0"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ESOP implementation: Overview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86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Pre-feasibility study/preliminary valuation</a:t>
            </a:r>
          </a:p>
          <a:p>
            <a:pPr eaLnBrk="1" hangingPunct="1"/>
            <a:r>
              <a:rPr lang="en-US" sz="2800" dirty="0" smtClean="0"/>
              <a:t>Full feasibility study/financial analysis</a:t>
            </a:r>
          </a:p>
          <a:p>
            <a:pPr eaLnBrk="1" hangingPunct="1"/>
            <a:r>
              <a:rPr lang="en-US" sz="2800" dirty="0" smtClean="0"/>
              <a:t>Valuation</a:t>
            </a:r>
          </a:p>
          <a:p>
            <a:pPr eaLnBrk="1" hangingPunct="1"/>
            <a:r>
              <a:rPr lang="en-US" sz="2800" dirty="0" smtClean="0"/>
              <a:t>Consider involving managers and employees in the plan design phase</a:t>
            </a:r>
          </a:p>
          <a:p>
            <a:pPr eaLnBrk="1" hangingPunct="1"/>
            <a:r>
              <a:rPr lang="en-US" sz="2800" dirty="0" smtClean="0"/>
              <a:t>Financing</a:t>
            </a:r>
          </a:p>
          <a:p>
            <a:pPr eaLnBrk="1" hangingPunct="1"/>
            <a:r>
              <a:rPr lang="en-US" sz="2800" dirty="0" smtClean="0"/>
              <a:t>Legal documents</a:t>
            </a:r>
          </a:p>
          <a:p>
            <a:pPr eaLnBrk="1" hangingPunct="1"/>
            <a:r>
              <a:rPr lang="en-US" sz="2800" dirty="0" smtClean="0"/>
              <a:t>Closing</a:t>
            </a:r>
          </a:p>
          <a:p>
            <a:pPr eaLnBrk="1" hangingPunct="1"/>
            <a:r>
              <a:rPr lang="en-US" sz="2800" dirty="0" smtClean="0"/>
              <a:t>ESOP orientation for employees</a:t>
            </a:r>
          </a:p>
          <a:p>
            <a:pPr eaLnBrk="1" hangingPunct="1"/>
            <a:r>
              <a:rPr lang="en-US" sz="2800" dirty="0" smtClean="0"/>
              <a:t>Investment of sales proceeds for cap gains deferral</a:t>
            </a:r>
          </a:p>
          <a:p>
            <a:pPr eaLnBrk="1" hangingPunct="1"/>
            <a:r>
              <a:rPr lang="en-US" sz="2800" dirty="0" smtClean="0"/>
              <a:t>Administration: reporting, allocation, vesting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A5CCA-0009-4CBE-B63D-2BAAD2D5169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words of caution: ESOPs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76800"/>
          </a:xfrm>
        </p:spPr>
        <p:txBody>
          <a:bodyPr/>
          <a:lstStyle/>
          <a:p>
            <a:r>
              <a:rPr lang="en-US" sz="2800" smtClean="0"/>
              <a:t>Repurchase obligation can be a burden, if not carefully planned for.</a:t>
            </a:r>
          </a:p>
          <a:p>
            <a:r>
              <a:rPr lang="en-US" sz="2800" smtClean="0"/>
              <a:t>Participative workplaces can have many benefits, but require commitment and time. </a:t>
            </a:r>
          </a:p>
          <a:p>
            <a:r>
              <a:rPr lang="en-US" sz="2800" smtClean="0"/>
              <a:t>An ESOP should not completely replace more diversified retirement benefits. </a:t>
            </a:r>
          </a:p>
          <a:p>
            <a:r>
              <a:rPr lang="en-US" sz="2800" smtClean="0"/>
              <a:t>Costs of set-up and maintenance are significant.</a:t>
            </a:r>
          </a:p>
          <a:p>
            <a:r>
              <a:rPr lang="en-US" sz="2800" smtClean="0"/>
              <a:t>There is always the possibility of change for the worse in tax laws in the future.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87B29-E125-456D-8D26-40BC736E6DE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Qualities of good candidate companies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r>
              <a:rPr lang="en-US" sz="2800" smtClean="0"/>
              <a:t>The company is a C or S corporation with at least ca. 20 employees</a:t>
            </a:r>
          </a:p>
          <a:p>
            <a:r>
              <a:rPr lang="en-US" sz="2800" smtClean="0"/>
              <a:t>Profitable, good free cash flow, adequate debt capacity</a:t>
            </a:r>
          </a:p>
          <a:p>
            <a:r>
              <a:rPr lang="en-US" sz="2800" smtClean="0"/>
              <a:t>Adequate payroll to cover leveraging (if desired)</a:t>
            </a:r>
          </a:p>
          <a:p>
            <a:r>
              <a:rPr lang="en-US" sz="2800" smtClean="0"/>
              <a:t>Good management skill and depth</a:t>
            </a:r>
          </a:p>
          <a:p>
            <a:r>
              <a:rPr lang="en-US" sz="2800" smtClean="0"/>
              <a:t>Enough time for transition</a:t>
            </a:r>
          </a:p>
          <a:p>
            <a:r>
              <a:rPr lang="en-US" sz="2800" smtClean="0"/>
              <a:t>Good financial reporting systems</a:t>
            </a:r>
          </a:p>
          <a:p>
            <a:r>
              <a:rPr lang="en-US" sz="2800" smtClean="0"/>
              <a:t>Owner wants to share ownership, keep local ownership</a:t>
            </a:r>
          </a:p>
          <a:p>
            <a:r>
              <a:rPr lang="en-US" sz="2800" smtClean="0"/>
              <a:t>Good labor relations, good communication, prospects for ownership culture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CC076-D1A7-45E0-A6DA-81C167F12A40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Small is Too Small?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legal limit per se, but:</a:t>
            </a:r>
          </a:p>
          <a:p>
            <a:pPr lvl="1"/>
            <a:r>
              <a:rPr lang="en-US" dirty="0" smtClean="0"/>
              <a:t>Cost may be prohibitive for small company</a:t>
            </a:r>
          </a:p>
          <a:p>
            <a:pPr lvl="1"/>
            <a:r>
              <a:rPr lang="en-US" dirty="0" smtClean="0"/>
              <a:t>Contribution limits may make it impossible to purchase a significant portion of stock quickly</a:t>
            </a:r>
          </a:p>
          <a:p>
            <a:pPr lvl="1"/>
            <a:r>
              <a:rPr lang="en-US" dirty="0" smtClean="0"/>
              <a:t>ESOPs in small S corps can run afoul of anti-abuse regulations</a:t>
            </a:r>
          </a:p>
          <a:p>
            <a:r>
              <a:rPr lang="en-US" dirty="0" smtClean="0"/>
              <a:t>Rule of Thumb: minimum of 20-25 employees,  and $200,000 </a:t>
            </a:r>
            <a:r>
              <a:rPr lang="en-US" smtClean="0"/>
              <a:t>net profit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learned….VT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to choose: ESOP or co-op?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Some factors:</a:t>
            </a:r>
          </a:p>
          <a:p>
            <a:r>
              <a:rPr lang="en-US" dirty="0" smtClean="0"/>
              <a:t>Company size</a:t>
            </a:r>
          </a:p>
          <a:p>
            <a:r>
              <a:rPr lang="en-US" dirty="0" smtClean="0"/>
              <a:t>Owner(s)’ objectives</a:t>
            </a:r>
          </a:p>
          <a:p>
            <a:r>
              <a:rPr lang="en-US" dirty="0" smtClean="0"/>
              <a:t>Difference in governance/philosophy</a:t>
            </a:r>
          </a:p>
          <a:p>
            <a:r>
              <a:rPr lang="en-US" dirty="0" smtClean="0"/>
              <a:t>Difference in how financial return to employees is determined and when it comes</a:t>
            </a:r>
          </a:p>
          <a:p>
            <a:r>
              <a:rPr lang="en-US" dirty="0" smtClean="0"/>
              <a:t>Tax impact</a:t>
            </a:r>
          </a:p>
          <a:p>
            <a:r>
              <a:rPr lang="en-US" dirty="0" smtClean="0"/>
              <a:t>Costs (start up and annual maintenance)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DB3D0-1076-410C-868A-79FB2147999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the most out of 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ownership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602163"/>
          </a:xfrm>
        </p:spPr>
        <p:txBody>
          <a:bodyPr/>
          <a:lstStyle/>
          <a:p>
            <a:r>
              <a:rPr lang="en-US" sz="2800" smtClean="0"/>
              <a:t>Consider involving employees early, including design phase</a:t>
            </a:r>
          </a:p>
          <a:p>
            <a:r>
              <a:rPr lang="en-US" sz="2800" smtClean="0"/>
              <a:t>Address employee misperceptions/suspicions</a:t>
            </a:r>
          </a:p>
          <a:p>
            <a:r>
              <a:rPr lang="en-US" sz="2800" smtClean="0"/>
              <a:t>Communicate regularly with employees</a:t>
            </a:r>
          </a:p>
          <a:p>
            <a:r>
              <a:rPr lang="en-US" sz="2800" smtClean="0"/>
              <a:t>Consider open book or other sharing of key information</a:t>
            </a:r>
          </a:p>
          <a:p>
            <a:r>
              <a:rPr lang="en-US" sz="2800" smtClean="0"/>
              <a:t>Provide training in relevant business and work skills</a:t>
            </a:r>
          </a:p>
          <a:p>
            <a:r>
              <a:rPr lang="en-US" sz="2800" smtClean="0"/>
              <a:t>Leverage EO through marketing, promotion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B4283-3BBF-4FA7-BF69-20A8B819C26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of employee ownership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4876800" cy="2895600"/>
          </a:xfrm>
        </p:spPr>
        <p:txBody>
          <a:bodyPr/>
          <a:lstStyle/>
          <a:p>
            <a:pPr marL="365125" indent="-255588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mtClean="0"/>
              <a:t>Good for exiting owner</a:t>
            </a:r>
          </a:p>
          <a:p>
            <a:pPr marL="365125" indent="-255588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mtClean="0"/>
              <a:t>Good for the company</a:t>
            </a:r>
          </a:p>
          <a:p>
            <a:pPr marL="365125" indent="-255588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mtClean="0"/>
              <a:t>Good for employees</a:t>
            </a:r>
          </a:p>
          <a:p>
            <a:pPr marL="365125" indent="-255588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mtClean="0"/>
              <a:t>Good for the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00803-94CB-4BE7-8D7B-477617DAB245}" type="slidenum">
              <a:rPr lang="en-US"/>
              <a:pPr>
                <a:defRPr/>
              </a:pPr>
              <a:t>38</a:t>
            </a:fld>
            <a:endParaRPr lang="en-US"/>
          </a:p>
        </p:txBody>
      </p:sp>
      <p:pic>
        <p:nvPicPr>
          <p:cNvPr id="3789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76400"/>
            <a:ext cx="3681413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ESOPs are complicated and expensive, and you will need help, but ESOPs can give you and the company significant tax benefits.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Worker cooperatives are simpler and less expensive to set up; best if company culture suits the structure; employees need to be involved early in the process.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 matter how it’s done, selling to the employees can be a way to exit gracefully, preserve jobs and position the company for a new era of success.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BAEB3-598C-47F0-84C1-C5FA5DA1EFA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“employee ownership”?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5344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Dictionary definition: ownership of a business by the people who work for it.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we use the term: ownership of a significant % of a business, directly or indirectly, by a broad cross-section of employees, including non-managerial employees.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we won’t be discussing: stock options, stock purchase plans, buyouts that include only managers.</a:t>
            </a:r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Q&amp;A with today’s guests</a:t>
            </a:r>
          </a:p>
          <a:p>
            <a:endParaRPr lang="en-US" dirty="0" smtClean="0"/>
          </a:p>
          <a:p>
            <a:r>
              <a:rPr lang="en-US" dirty="0" smtClean="0"/>
              <a:t>Session #6: Selling to an ESOP</a:t>
            </a:r>
          </a:p>
          <a:p>
            <a:r>
              <a:rPr lang="en-US" dirty="0" smtClean="0"/>
              <a:t>Session #7:  Forming a Worker Cooperative</a:t>
            </a:r>
          </a:p>
          <a:p>
            <a:r>
              <a:rPr lang="en-US" dirty="0" smtClean="0"/>
              <a:t>Further discussions with VEOC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reasons for selling to EEs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Keep the business in the community and protect jobs</a:t>
            </a: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Business continues with same employees, same customers, and same name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/>
              <a:t>Boost business performance by aligning the interests of employees and owners</a:t>
            </a:r>
          </a:p>
          <a:p>
            <a:r>
              <a:rPr lang="en-US" sz="2800" dirty="0" smtClean="0"/>
              <a:t>Reward, retain and motivate employees who helped build the company; make workplace more democratic</a:t>
            </a:r>
          </a:p>
          <a:p>
            <a:r>
              <a:rPr lang="en-US" sz="2800" dirty="0" smtClean="0"/>
              <a:t>Desire to treat employees as partners, belief in EO</a:t>
            </a:r>
          </a:p>
          <a:p>
            <a:pPr eaLnBrk="1" hangingPunct="1"/>
            <a:r>
              <a:rPr lang="en-US" sz="2800" dirty="0" smtClean="0"/>
              <a:t>Create market for owners’ shares and diversify assets</a:t>
            </a:r>
          </a:p>
          <a:p>
            <a:pPr eaLnBrk="1" hangingPunct="1"/>
            <a:r>
              <a:rPr lang="en-US" sz="2800" dirty="0" smtClean="0"/>
              <a:t>Allow for continued involvement by owner, if desired</a:t>
            </a:r>
          </a:p>
          <a:p>
            <a:pPr eaLnBrk="1" hangingPunct="1"/>
            <a:r>
              <a:rPr lang="en-US" sz="2800" dirty="0" smtClean="0"/>
              <a:t>Tax advantages (ESOPs, primarily)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47115-0735-4B85-8263-71CF7ED0DC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 Start 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an exiting owner is the most common scenario in creation of an employee-owned company, some start ups are structured that way from the beginning</a:t>
            </a:r>
          </a:p>
          <a:p>
            <a:r>
              <a:rPr lang="en-US" dirty="0" smtClean="0"/>
              <a:t>We’ll be hearing today about one, PT360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0418"/>
      </p:ext>
    </p:extLst>
  </p:cSld>
  <p:clrMapOvr>
    <a:masterClrMapping/>
  </p:clrMapOvr>
  <p:transition xmlns:p14="http://schemas.microsoft.com/office/powerpoint/2010/main" spd="med"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studies:  decision context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guest speakers comment on the situation and setting in their business before the transaction, and key reasons for choosing an employee-owned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95EA-2900-40B4-9383-11322136AA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forms of employee ownership: ESOPs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ESOP: Employee Stock Ownership Plan, an IRS-qualified retirement plan; about 10-11,000 in the US, about 35 in Vermont (King Arthur Flour, Carris Reels, Gardener’s Supply, Pizzagalli Construction, Trust Co. of Vt., RSG)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ESOP trust purchases stock on employees’ behalf (employees </a:t>
            </a:r>
            <a:r>
              <a:rPr lang="en-US" sz="2800" u="sng" dirty="0" smtClean="0"/>
              <a:t>do not own stock directly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Company pays costs, not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Funded through pre-tax company contributions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Employee voting rights can, but don’t have to be, limited to major company decisions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Significant tax advantages available to seller, company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C2398-41F5-45C5-9B0F-949F905A598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forms of employee ownership: worker cooperatives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458200" cy="42672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 </a:t>
            </a:r>
            <a:r>
              <a:rPr lang="en-US" sz="2600" u="sng" dirty="0" smtClean="0"/>
              <a:t>cooperative</a:t>
            </a:r>
            <a:r>
              <a:rPr lang="en-US" sz="2600" dirty="0" smtClean="0"/>
              <a:t> is a business owned and controlled by its members for their common good.</a:t>
            </a:r>
          </a:p>
          <a:p>
            <a:pPr eaLnBrk="1" hangingPunct="1"/>
            <a:r>
              <a:rPr lang="en-US" sz="2600" dirty="0" smtClean="0"/>
              <a:t>In a </a:t>
            </a:r>
            <a:r>
              <a:rPr lang="en-US" sz="2600" u="sng" dirty="0" smtClean="0"/>
              <a:t>worker cooperative</a:t>
            </a:r>
            <a:r>
              <a:rPr lang="en-US" sz="2600" dirty="0" smtClean="0"/>
              <a:t>, membership is generally limited to those who work in the business; about 300-400 nationally, perhaps 5 in Vermont (Red House, Green Mountain </a:t>
            </a:r>
            <a:r>
              <a:rPr lang="en-US" sz="2600" dirty="0" err="1" smtClean="0"/>
              <a:t>Spinnery</a:t>
            </a:r>
            <a:r>
              <a:rPr lang="en-US" sz="2600" dirty="0" smtClean="0"/>
              <a:t>, PT360).</a:t>
            </a:r>
          </a:p>
          <a:p>
            <a:pPr eaLnBrk="1" hangingPunct="1"/>
            <a:r>
              <a:rPr lang="en-US" sz="2600" dirty="0" smtClean="0"/>
              <a:t>Each co-op member buys a share and is a direct owner. Members elect the board.</a:t>
            </a:r>
          </a:p>
          <a:p>
            <a:pPr eaLnBrk="1" hangingPunct="1"/>
            <a:r>
              <a:rPr lang="en-US" sz="2600" dirty="0" smtClean="0"/>
              <a:t>Management can be flat or hierarchical.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BEF7-5E37-4637-93E4-6002ED96C830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8403</TotalTime>
  <Words>2742</Words>
  <Application>Microsoft Macintosh PowerPoint</Application>
  <PresentationFormat>Letter Paper (8.5x11 in)</PresentationFormat>
  <Paragraphs>315</Paragraphs>
  <Slides>40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Clip</vt:lpstr>
      <vt:lpstr>10th Annual Vermont Employee Ownership Conference</vt:lpstr>
      <vt:lpstr>Goals of this workshop</vt:lpstr>
      <vt:lpstr>Business succession planning and issues</vt:lpstr>
      <vt:lpstr>What is “employee ownership”?</vt:lpstr>
      <vt:lpstr>Common reasons for selling to EEs</vt:lpstr>
      <vt:lpstr>EO Start ups</vt:lpstr>
      <vt:lpstr>Case studies:  decision context </vt:lpstr>
      <vt:lpstr>Key forms of employee ownership: ESOPs</vt:lpstr>
      <vt:lpstr>Key forms of employee ownership: worker cooperatives</vt:lpstr>
      <vt:lpstr>Comparisons:  Ownership structure</vt:lpstr>
      <vt:lpstr>Comparisons:  Governance</vt:lpstr>
      <vt:lpstr>Comparisons: Financial impact on Employees</vt:lpstr>
      <vt:lpstr>Case studies:  choice of form</vt:lpstr>
      <vt:lpstr>Co-ops – more details</vt:lpstr>
      <vt:lpstr>Who can become a member  of a worker co-op?</vt:lpstr>
      <vt:lpstr>Sharing profits in a co-op</vt:lpstr>
      <vt:lpstr>Patronage dividends</vt:lpstr>
      <vt:lpstr>Considerations in sharing net income</vt:lpstr>
      <vt:lpstr>Selling to a co-op: Overview</vt:lpstr>
      <vt:lpstr>Some words of caution: Co-ops</vt:lpstr>
      <vt:lpstr>Lessons learned…PT360 </vt:lpstr>
      <vt:lpstr>ESOPs – more details</vt:lpstr>
      <vt:lpstr>ESOP tax benefits</vt:lpstr>
      <vt:lpstr>ESOP tax benefits - maximizing</vt:lpstr>
      <vt:lpstr>Governance roles in ESOP company</vt:lpstr>
      <vt:lpstr>Funding the ESOP</vt:lpstr>
      <vt:lpstr>Basic ESOP stock transaction</vt:lpstr>
      <vt:lpstr>How do ESOPs buy stock with a loan? The Transaction</vt:lpstr>
      <vt:lpstr>How do ESOPs repay the loan? </vt:lpstr>
      <vt:lpstr>How ESOP benefits get to employees </vt:lpstr>
      <vt:lpstr>ESOP implementation: Overview</vt:lpstr>
      <vt:lpstr>Some words of caution: ESOPs</vt:lpstr>
      <vt:lpstr>Qualities of good candidate companies </vt:lpstr>
      <vt:lpstr>How Small is Too Small?</vt:lpstr>
      <vt:lpstr>Lessons learned….VT Systems</vt:lpstr>
      <vt:lpstr>Which to choose: ESOP or co-op?</vt:lpstr>
      <vt:lpstr>Getting the most out of  employee ownership </vt:lpstr>
      <vt:lpstr>Benefits of employee ownership </vt:lpstr>
      <vt:lpstr>Summary</vt:lpstr>
      <vt:lpstr>Next steps</vt:lpstr>
    </vt:vector>
  </TitlesOfParts>
  <Company>Burlington Community Land Trust (VEOC)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to the Employees</dc:title>
  <dc:creator>Don Jamison</dc:creator>
  <cp:lastModifiedBy>J Crystal</cp:lastModifiedBy>
  <cp:revision>523</cp:revision>
  <cp:lastPrinted>2012-06-07T12:27:25Z</cp:lastPrinted>
  <dcterms:created xsi:type="dcterms:W3CDTF">2007-04-27T17:37:55Z</dcterms:created>
  <dcterms:modified xsi:type="dcterms:W3CDTF">2012-06-12T11:12:24Z</dcterms:modified>
</cp:coreProperties>
</file>