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0" r:id="rId2"/>
    <p:sldId id="342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7" r:id="rId17"/>
    <p:sldId id="358" r:id="rId18"/>
    <p:sldId id="360" r:id="rId19"/>
    <p:sldId id="361" r:id="rId20"/>
    <p:sldId id="362" r:id="rId21"/>
    <p:sldId id="363" r:id="rId22"/>
    <p:sldId id="364" r:id="rId23"/>
    <p:sldId id="339" r:id="rId24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152"/>
    <a:srgbClr val="345C8C"/>
    <a:srgbClr val="5D9732"/>
    <a:srgbClr val="7F7F7F"/>
    <a:srgbClr val="8F807D"/>
    <a:srgbClr val="F0A638"/>
    <a:srgbClr val="606370"/>
    <a:srgbClr val="6F9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9648" autoAdjust="0"/>
  </p:normalViewPr>
  <p:slideViewPr>
    <p:cSldViewPr>
      <p:cViewPr varScale="1">
        <p:scale>
          <a:sx n="136" d="100"/>
          <a:sy n="136" d="100"/>
        </p:scale>
        <p:origin x="-1344" y="-96"/>
      </p:cViewPr>
      <p:guideLst>
        <p:guide orient="horz" pos="1566"/>
        <p:guide orient="horz" pos="480"/>
        <p:guide orient="horz" pos="3984"/>
        <p:guide orient="horz" pos="2976"/>
        <p:guide orient="horz" pos="768"/>
        <p:guide pos="802"/>
        <p:guide pos="240"/>
        <p:guide pos="5616"/>
        <p:guide pos="3048"/>
      </p:guideLst>
    </p:cSldViewPr>
  </p:slideViewPr>
  <p:outlineViewPr>
    <p:cViewPr>
      <p:scale>
        <a:sx n="33" d="100"/>
        <a:sy n="33" d="100"/>
      </p:scale>
      <p:origin x="0" y="13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754" cy="465457"/>
          </a:xfrm>
          <a:prstGeom prst="rect">
            <a:avLst/>
          </a:prstGeom>
        </p:spPr>
        <p:txBody>
          <a:bodyPr vert="horz" lIns="93254" tIns="46630" rIns="93254" bIns="4663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568" y="0"/>
            <a:ext cx="3041754" cy="465457"/>
          </a:xfrm>
          <a:prstGeom prst="rect">
            <a:avLst/>
          </a:prstGeom>
        </p:spPr>
        <p:txBody>
          <a:bodyPr vert="horz" lIns="93254" tIns="46630" rIns="93254" bIns="4663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7A07C1-42C7-4F1D-89ED-F4F09FDA0ACD}" type="datetimeFigureOut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54" tIns="46630" rIns="93254" bIns="4663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4" y="4421035"/>
            <a:ext cx="5615299" cy="4187506"/>
          </a:xfrm>
          <a:prstGeom prst="rect">
            <a:avLst/>
          </a:prstGeom>
        </p:spPr>
        <p:txBody>
          <a:bodyPr vert="horz" lIns="93254" tIns="46630" rIns="93254" bIns="4663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8870"/>
            <a:ext cx="3041754" cy="465457"/>
          </a:xfrm>
          <a:prstGeom prst="rect">
            <a:avLst/>
          </a:prstGeom>
        </p:spPr>
        <p:txBody>
          <a:bodyPr vert="horz" lIns="93254" tIns="46630" rIns="93254" bIns="4663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568" y="8838870"/>
            <a:ext cx="3041754" cy="465457"/>
          </a:xfrm>
          <a:prstGeom prst="rect">
            <a:avLst/>
          </a:prstGeom>
        </p:spPr>
        <p:txBody>
          <a:bodyPr vert="horz" lIns="93254" tIns="46630" rIns="93254" bIns="4663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70E9BB-52A6-42EC-83FA-4851C4F646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85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08B58F-4616-4380-8AA5-783796AB30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5B15AD-0DFB-42F4-BC3F-5C8FC6A2E92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81279D-9DEF-4F89-925A-2EFFA8DD52E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5867400" cy="727075"/>
          </a:xfrm>
        </p:spPr>
        <p:txBody>
          <a:bodyPr anchor="t">
            <a:noAutofit/>
          </a:bodyPr>
          <a:lstStyle>
            <a:lvl1pPr algn="l">
              <a:defRPr sz="40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81000" y="3352800"/>
            <a:ext cx="3886200" cy="385763"/>
          </a:xfrm>
        </p:spPr>
        <p:txBody>
          <a:bodyPr/>
          <a:lstStyle>
            <a:lvl1pPr marL="0" indent="0">
              <a:buNone/>
              <a:defRPr sz="1800">
                <a:latin typeface="Times New Roman" pitchFamily="18" charset="0"/>
                <a:cs typeface="Times New Roman" pitchFamily="18" charset="0"/>
              </a:defRPr>
            </a:lvl1pPr>
            <a:lvl2pPr>
              <a:defRPr sz="1400">
                <a:latin typeface="Times New Roman" pitchFamily="18" charset="0"/>
                <a:cs typeface="Times New Roman" pitchFamily="18" charset="0"/>
              </a:defRPr>
            </a:lvl2pPr>
            <a:lvl3pPr>
              <a:defRPr sz="1400">
                <a:latin typeface="Times New Roman" pitchFamily="18" charset="0"/>
                <a:cs typeface="Times New Roman" pitchFamily="18" charset="0"/>
              </a:defRPr>
            </a:lvl3pPr>
            <a:lvl4pPr>
              <a:defRPr sz="14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6553200" y="1214437"/>
            <a:ext cx="2286000" cy="385763"/>
          </a:xfrm>
        </p:spPr>
        <p:txBody>
          <a:bodyPr/>
          <a:lstStyle>
            <a:lvl1pPr marL="0" indent="0">
              <a:buNone/>
              <a:defRPr sz="1800">
                <a:latin typeface="Times New Roman" pitchFamily="18" charset="0"/>
                <a:cs typeface="Times New Roman" pitchFamily="18" charset="0"/>
              </a:defRPr>
            </a:lvl1pPr>
            <a:lvl2pPr>
              <a:defRPr sz="1400">
                <a:latin typeface="Times New Roman" pitchFamily="18" charset="0"/>
                <a:cs typeface="Times New Roman" pitchFamily="18" charset="0"/>
              </a:defRPr>
            </a:lvl2pPr>
            <a:lvl3pPr>
              <a:defRPr sz="1400">
                <a:latin typeface="Times New Roman" pitchFamily="18" charset="0"/>
                <a:cs typeface="Times New Roman" pitchFamily="18" charset="0"/>
              </a:defRPr>
            </a:lvl3pPr>
            <a:lvl4pPr>
              <a:defRPr sz="14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81000" y="1981200"/>
            <a:ext cx="8534400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rot="5400000">
            <a:off x="5829697" y="1409303"/>
            <a:ext cx="1143000" cy="79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8681-40BE-413A-94E7-E7CCF4C49A1A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2B51C-1569-431C-9091-2A0032DBC7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991F0-86A1-43AC-A8F1-806472AA1B75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DE0B6-BB79-4295-A56D-4A9B04471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rot="5400000">
            <a:off x="-2782093" y="3237706"/>
            <a:ext cx="6172200" cy="158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 descr="Prairie Capital Advisors Logo 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9513" y="6477000"/>
            <a:ext cx="1462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24874" cy="5562600"/>
          </a:xfrm>
          <a:ln>
            <a:noFill/>
          </a:ln>
        </p:spPr>
        <p:txBody>
          <a:bodyPr/>
          <a:lstStyle>
            <a:lvl1pPr>
              <a:buClr>
                <a:schemeClr val="accent3">
                  <a:lumMod val="75000"/>
                </a:schemeClr>
              </a:buClr>
              <a:buSzPct val="80000"/>
              <a:buFont typeface="Wingdings" pitchFamily="2" charset="2"/>
              <a:buChar char="q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3">
                  <a:lumMod val="75000"/>
                </a:schemeClr>
              </a:buClr>
              <a:defRPr sz="1400">
                <a:latin typeface="Times New Roman" pitchFamily="18" charset="0"/>
                <a:cs typeface="Times New Roman" pitchFamily="18" charset="0"/>
              </a:defRPr>
            </a:lvl3pPr>
            <a:lvl4pPr>
              <a:buClr>
                <a:schemeClr val="accent3">
                  <a:lumMod val="75000"/>
                </a:schemeClr>
              </a:buClr>
              <a:defRPr sz="1400">
                <a:latin typeface="Times New Roman" pitchFamily="18" charset="0"/>
                <a:cs typeface="Times New Roman" pitchFamily="18" charset="0"/>
              </a:defRPr>
            </a:lvl4pPr>
            <a:lvl5pPr>
              <a:buClr>
                <a:schemeClr val="accent3">
                  <a:lumMod val="75000"/>
                </a:schemeClr>
              </a:buCl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15350" cy="596900"/>
          </a:xfrm>
        </p:spPr>
        <p:txBody>
          <a:bodyPr>
            <a:normAutofit/>
          </a:bodyPr>
          <a:lstStyle>
            <a:lvl1pPr algn="l">
              <a:defRPr sz="2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0"/>
          </p:nvPr>
        </p:nvSpPr>
        <p:spPr>
          <a:xfrm>
            <a:off x="8305800" y="0"/>
            <a:ext cx="838200" cy="365125"/>
          </a:xfrm>
        </p:spPr>
        <p:txBody>
          <a:bodyPr/>
          <a:lstStyle>
            <a:lvl1pPr>
              <a:defRPr b="1" i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F7D1D514-482A-4462-9655-03A9E65B2E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760412"/>
            <a:ext cx="8915400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rairie Capital Advisors Logo 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1100" y="6464300"/>
            <a:ext cx="1524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5867400" cy="727075"/>
          </a:xfrm>
        </p:spPr>
        <p:txBody>
          <a:bodyPr anchor="t">
            <a:noAutofit/>
          </a:bodyPr>
          <a:lstStyle>
            <a:lvl1pPr algn="l">
              <a:defRPr sz="40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381000" y="3352800"/>
            <a:ext cx="3886200" cy="385763"/>
          </a:xfrm>
        </p:spPr>
        <p:txBody>
          <a:bodyPr/>
          <a:lstStyle>
            <a:lvl1pPr marL="0" indent="0">
              <a:buNone/>
              <a:defRPr sz="1800">
                <a:latin typeface="Times New Roman" pitchFamily="18" charset="0"/>
                <a:cs typeface="Times New Roman" pitchFamily="18" charset="0"/>
              </a:defRPr>
            </a:lvl1pPr>
            <a:lvl2pPr>
              <a:defRPr sz="1400">
                <a:latin typeface="Times New Roman" pitchFamily="18" charset="0"/>
                <a:cs typeface="Times New Roman" pitchFamily="18" charset="0"/>
              </a:defRPr>
            </a:lvl2pPr>
            <a:lvl3pPr>
              <a:defRPr sz="1400">
                <a:latin typeface="Times New Roman" pitchFamily="18" charset="0"/>
                <a:cs typeface="Times New Roman" pitchFamily="18" charset="0"/>
              </a:defRPr>
            </a:lvl3pPr>
            <a:lvl4pPr>
              <a:defRPr sz="14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81000" y="3124200"/>
            <a:ext cx="8534400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B4C2A-E792-4126-B4A3-5207E08BA47F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664E7-CA29-41DB-B48D-DC4DD795AB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F5A18-5FD3-4F98-A2C8-97081B1E2088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9D328-0BA5-402C-A299-77C403D384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Prairie Capital Advisors Logo 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9513" y="6477000"/>
            <a:ext cx="1462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6"/>
          <p:cNvCxnSpPr/>
          <p:nvPr userDrawn="1"/>
        </p:nvCxnSpPr>
        <p:spPr>
          <a:xfrm>
            <a:off x="106363" y="760413"/>
            <a:ext cx="8824912" cy="1587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7"/>
          <p:cNvCxnSpPr/>
          <p:nvPr userDrawn="1"/>
        </p:nvCxnSpPr>
        <p:spPr>
          <a:xfrm rot="5400000">
            <a:off x="-2782093" y="3237706"/>
            <a:ext cx="6172200" cy="158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/>
          <a:lstStyle>
            <a:lvl1pPr algn="l">
              <a:defRPr sz="2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742E2-655C-4F38-A5D7-8CFD998CCCFF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8DD7B-DD37-4CF5-9CC9-0825F5871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9AC53-AA9B-4393-AD88-D8ECD941AF1F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CC328-0071-4D67-A5C3-36D434DBAB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F4C9D-87EC-458B-92DA-833DC072B8CF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D9920-DE72-454D-8C72-36E6FEA1B2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E2A2CF9-C4E9-4F4B-8572-1F95680A2343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i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 Slide </a:t>
            </a:r>
            <a:fld id="{7114A199-1693-4D7D-9B39-6C9C5C5C91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vaspengren@prairiecap.com" TargetMode="External"/><Relationship Id="rId4" Type="http://schemas.openxmlformats.org/officeDocument/2006/relationships/hyperlink" Target="http://www.prairiecap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6019800" cy="8382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Sharing Financial Information with Employee Owners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Content Placeholder 3"/>
          <p:cNvSpPr>
            <a:spLocks noGrp="1"/>
          </p:cNvSpPr>
          <p:nvPr>
            <p:ph idx="10"/>
          </p:nvPr>
        </p:nvSpPr>
        <p:spPr>
          <a:xfrm>
            <a:off x="6553200" y="1447800"/>
            <a:ext cx="2590800" cy="385763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June 8, 2012</a:t>
            </a: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1981200" y="1981200"/>
            <a:ext cx="518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1600" b="1" dirty="0" smtClean="0">
              <a:cs typeface="Arial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Victor Aspengren</a:t>
            </a:r>
            <a:endParaRPr lang="en-US" sz="2800" dirty="0">
              <a:cs typeface="Arial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Prairie </a:t>
            </a:r>
            <a:r>
              <a:rPr lang="en-US" sz="2800" dirty="0">
                <a:cs typeface="Arial" charset="0"/>
              </a:rPr>
              <a:t>Capital Advisors, Inc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2000" dirty="0">
              <a:cs typeface="Arial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1400" b="1" dirty="0">
              <a:cs typeface="Arial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1400" b="1" dirty="0">
              <a:cs typeface="Arial" charset="0"/>
            </a:endParaRPr>
          </a:p>
        </p:txBody>
      </p:sp>
      <p:pic>
        <p:nvPicPr>
          <p:cNvPr id="14342" name="Picture 8" descr="Prairie Capital Advisors Logo 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324600"/>
            <a:ext cx="21751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The Critical Number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Choose the Critical Number  </a:t>
            </a:r>
          </a:p>
          <a:p>
            <a:pPr marL="800100" lvl="1" indent="-342900" eaLnBrk="1" hangingPunct="1">
              <a:buFont typeface="Wingdings" pitchFamily="2" charset="2"/>
              <a:buChar char="q"/>
            </a:pPr>
            <a:r>
              <a:rPr lang="en-US" sz="2400" dirty="0" smtClean="0"/>
              <a:t>Default first critical number is Profit!</a:t>
            </a:r>
          </a:p>
          <a:p>
            <a:pPr marL="800100" lvl="1" indent="-342900" eaLnBrk="1" hangingPunct="1">
              <a:buFont typeface="Wingdings" pitchFamily="2" charset="2"/>
              <a:buChar char="q"/>
            </a:pPr>
            <a:r>
              <a:rPr lang="en-US" sz="2400" dirty="0" smtClean="0"/>
              <a:t>What does winning mean in the next 6 to 12 months?</a:t>
            </a:r>
          </a:p>
          <a:p>
            <a:pPr marL="800100" lvl="1" indent="-342900" eaLnBrk="1" hangingPunct="1">
              <a:buFont typeface="Wingdings" pitchFamily="2" charset="2"/>
              <a:buChar char="q"/>
            </a:pPr>
            <a:r>
              <a:rPr lang="en-US" sz="2400" dirty="0" smtClean="0"/>
              <a:t>What will greatly impact business success or sustainability?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Set the improvement target  </a:t>
            </a:r>
          </a:p>
          <a:p>
            <a:pPr marL="800100" lvl="1" indent="-342900" eaLnBrk="1" hangingPunct="1">
              <a:buFont typeface="Wingdings" pitchFamily="2" charset="2"/>
              <a:buChar char="q"/>
            </a:pPr>
            <a:r>
              <a:rPr lang="en-US" sz="2400" dirty="0" smtClean="0"/>
              <a:t>What is the desired outcome?</a:t>
            </a:r>
          </a:p>
          <a:p>
            <a:pPr marL="800100" lvl="1" indent="-342900" eaLnBrk="1" hangingPunct="1">
              <a:buFont typeface="Wingdings" pitchFamily="2" charset="2"/>
              <a:buChar char="q"/>
            </a:pPr>
            <a:r>
              <a:rPr lang="en-US" sz="2400" dirty="0" smtClean="0"/>
              <a:t>Reasonable and achievable?</a:t>
            </a:r>
          </a:p>
          <a:p>
            <a:pPr marL="800100" lvl="1" indent="-342900" eaLnBrk="1" hangingPunct="1">
              <a:buFont typeface="Wingdings" pitchFamily="2" charset="2"/>
              <a:buChar char="q"/>
            </a:pPr>
            <a:r>
              <a:rPr lang="en-US" sz="2400" dirty="0" smtClean="0"/>
              <a:t>Too complex?  Is it clear and understandable?</a:t>
            </a:r>
          </a:p>
          <a:p>
            <a:pPr marL="800100" lvl="1" indent="-342900" eaLnBrk="1" hangingPunct="1">
              <a:buFont typeface="Wingdings" pitchFamily="2" charset="2"/>
              <a:buChar char="q"/>
            </a:pPr>
            <a:r>
              <a:rPr lang="en-US" sz="2400" dirty="0" smtClean="0"/>
              <a:t>Will it provide an early WIN?</a:t>
            </a:r>
          </a:p>
          <a:p>
            <a:pPr marL="800100" lvl="1" indent="-342900" eaLnBrk="1" hangingPunct="1">
              <a:buFont typeface="Wingdings" pitchFamily="2" charset="2"/>
              <a:buChar char="q"/>
            </a:pPr>
            <a:r>
              <a:rPr lang="en-US" sz="2400" dirty="0" smtClean="0"/>
              <a:t>Will it cause any unintended consequences?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921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The  Critical Number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24874" cy="5410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Find the Right Drivers – </a:t>
            </a:r>
            <a:r>
              <a:rPr lang="en-US" sz="2400" dirty="0" smtClean="0"/>
              <a:t>The </a:t>
            </a:r>
            <a:r>
              <a:rPr lang="en-US" sz="2400" b="1" dirty="0" smtClean="0"/>
              <a:t>Key Drivers </a:t>
            </a:r>
          </a:p>
          <a:p>
            <a:pPr marL="800100" lvl="1" indent="-342900" eaLnBrk="1" hangingPunct="1">
              <a:buFont typeface="Wingdings" pitchFamily="2" charset="2"/>
              <a:buChar char="q"/>
            </a:pPr>
            <a:r>
              <a:rPr lang="en-US" sz="2400" dirty="0" smtClean="0"/>
              <a:t>What will drive the CRITICAL NUMBER?</a:t>
            </a:r>
          </a:p>
          <a:p>
            <a:pPr marL="800100" lvl="1" indent="-342900" eaLnBrk="1" hangingPunct="1">
              <a:buFont typeface="Wingdings" pitchFamily="2" charset="2"/>
              <a:buChar char="q"/>
            </a:pPr>
            <a:r>
              <a:rPr lang="en-US" sz="2400" dirty="0" smtClean="0"/>
              <a:t>What will greatly impact the desired outcome?</a:t>
            </a:r>
          </a:p>
          <a:p>
            <a:pPr marL="800100" lvl="1" indent="-342900" eaLnBrk="1" hangingPunct="1">
              <a:buFont typeface="Wingdings" pitchFamily="2" charset="2"/>
              <a:buChar char="q"/>
            </a:pPr>
            <a:r>
              <a:rPr lang="en-US" sz="2400" dirty="0" smtClean="0"/>
              <a:t>Why? 5x</a:t>
            </a:r>
          </a:p>
          <a:p>
            <a:pPr marL="800100" lvl="1" indent="-342900" eaLnBrk="1" hangingPunct="1">
              <a:buFont typeface="Wingdings" pitchFamily="2" charset="2"/>
              <a:buChar char="q"/>
            </a:pPr>
            <a:r>
              <a:rPr lang="en-US" sz="2400" dirty="0" smtClean="0"/>
              <a:t>Begin to forecast/predict the outcome?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Place a </a:t>
            </a:r>
            <a:r>
              <a:rPr lang="en-US" sz="2400" dirty="0" smtClean="0"/>
              <a:t>Mini-</a:t>
            </a:r>
            <a:r>
              <a:rPr lang="en-US" sz="2400" b="1" dirty="0" smtClean="0"/>
              <a:t>Game on the Key Driver </a:t>
            </a:r>
          </a:p>
          <a:p>
            <a:pPr marL="800100" lvl="1" indent="-342900" eaLnBrk="1" hangingPunct="1">
              <a:buFont typeface="Wingdings" pitchFamily="2" charset="2"/>
              <a:buChar char="q"/>
            </a:pPr>
            <a:r>
              <a:rPr lang="en-US" sz="2400" dirty="0" smtClean="0"/>
              <a:t>30 to 90 days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Other considerations</a:t>
            </a:r>
          </a:p>
          <a:p>
            <a:pPr marL="800100" lvl="1" indent="-342900" eaLnBrk="1" hangingPunct="1">
              <a:buFont typeface="Wingdings" pitchFamily="2" charset="2"/>
              <a:buChar char="q"/>
            </a:pPr>
            <a:r>
              <a:rPr lang="en-US" sz="2400" dirty="0" smtClean="0"/>
              <a:t>Educational?</a:t>
            </a:r>
          </a:p>
          <a:p>
            <a:pPr marL="800100" lvl="1" indent="-342900" eaLnBrk="1" hangingPunct="1">
              <a:buFont typeface="Wingdings" pitchFamily="2" charset="2"/>
              <a:buChar char="q"/>
            </a:pPr>
            <a:r>
              <a:rPr lang="en-US" sz="2400" dirty="0" smtClean="0"/>
              <a:t>How much influence does the team have over it?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3292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Practices of the Game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cs typeface="Arial" charset="0"/>
              </a:rPr>
              <a:t>Know &amp; Teach the Rules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 smtClean="0">
                <a:cs typeface="Arial" charset="0"/>
              </a:rPr>
              <a:t>High Involvement Planning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 smtClean="0">
                <a:cs typeface="Arial" charset="0"/>
              </a:rPr>
              <a:t>Business Literacy </a:t>
            </a:r>
            <a:r>
              <a:rPr lang="en-US" sz="2400" i="1" dirty="0" smtClean="0">
                <a:cs typeface="Arial" charset="0"/>
              </a:rPr>
              <a:t>(formal approach)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cs typeface="Arial" charset="0"/>
              </a:rPr>
              <a:t>Follow the Action &amp; Keep Score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 smtClean="0">
                <a:cs typeface="Arial" charset="0"/>
              </a:rPr>
              <a:t>Scoreboards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 smtClean="0">
                <a:cs typeface="Arial" charset="0"/>
              </a:rPr>
              <a:t>Huddling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cs typeface="Arial" charset="0"/>
              </a:rPr>
              <a:t>Provide a Stake in the Outcome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 smtClean="0">
                <a:cs typeface="Arial" charset="0"/>
              </a:rPr>
              <a:t>Recognition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 smtClean="0">
                <a:cs typeface="Arial" charset="0"/>
              </a:rPr>
              <a:t>Mini-Games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 smtClean="0">
                <a:cs typeface="Arial" charset="0"/>
              </a:rPr>
              <a:t>Annual Incentive Plan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 smtClean="0">
                <a:cs typeface="Arial" charset="0"/>
              </a:rPr>
              <a:t>Employee Ownership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15364" name="Picture 10" descr="CRIT#_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2619375"/>
            <a:ext cx="3152775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38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Follow The Action &amp; Keep Score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24874" cy="5410200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sz="2400" dirty="0" smtClean="0"/>
              <a:t>Develop a score card, they are used to track, measure, and report key operational financial numbers.  They can be work group, department, division, corporate.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sz="2400" dirty="0" smtClean="0"/>
              <a:t>This encourages goal setting, mutual accountability, performance management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sz="2400" dirty="0" smtClean="0"/>
              <a:t>Keeps the players involved, motivated, and focused.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75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9113" r="20555" b="15334"/>
          <a:stretch>
            <a:fillRect/>
          </a:stretch>
        </p:blipFill>
        <p:spPr bwMode="auto">
          <a:xfrm>
            <a:off x="0" y="0"/>
            <a:ext cx="9296400" cy="703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Develop a simple Scorecard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34200" y="2057400"/>
            <a:ext cx="1981200" cy="2971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7239000" y="2895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7239000" y="3124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239000" y="3733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7239000" y="3962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7239000" y="4191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086600" y="25146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Century Gothic" pitchFamily="34" charset="0"/>
              </a:rPr>
              <a:t>Revenue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086600" y="32766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Century Gothic" pitchFamily="34" charset="0"/>
              </a:rPr>
              <a:t>Expenses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648200" y="2667000"/>
            <a:ext cx="1981200" cy="27432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4953000" y="3276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49530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53000" y="3733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4953000" y="4343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953000" y="457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4953000" y="480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4800600" y="3886200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Century Gothic" pitchFamily="34" charset="0"/>
              </a:rPr>
              <a:t>Materials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438400" y="3124200"/>
            <a:ext cx="1981200" cy="2743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2743200" y="3733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2743200" y="3962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2743200" y="4191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2743200" y="480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2743200" y="5029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27432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28600" y="3733800"/>
            <a:ext cx="1981200" cy="27432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>
            <a:off x="533400" y="4343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>
            <a:off x="533400" y="457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533400" y="480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533400" y="5410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533400" y="563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533400" y="5867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2590800" y="3276600"/>
            <a:ext cx="152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Century Gothic" pitchFamily="34" charset="0"/>
              </a:rPr>
              <a:t>Materials</a:t>
            </a:r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381000" y="38862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Century Gothic" pitchFamily="34" charset="0"/>
              </a:rPr>
              <a:t>Price Variances</a:t>
            </a:r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4800600" y="286385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Century Gothic" pitchFamily="34" charset="0"/>
              </a:rPr>
              <a:t>Purchasing</a:t>
            </a: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457200" y="2667000"/>
            <a:ext cx="15240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Century Gothic" pitchFamily="34" charset="0"/>
              </a:rPr>
              <a:t>Sally’s</a:t>
            </a:r>
            <a:r>
              <a:rPr lang="en-US" sz="2400" b="1">
                <a:solidFill>
                  <a:srgbClr val="CC3300"/>
                </a:solidFill>
                <a:latin typeface="Century Gothic" pitchFamily="34" charset="0"/>
              </a:rPr>
              <a:t> </a:t>
            </a:r>
            <a:r>
              <a:rPr lang="en-US" b="1">
                <a:latin typeface="Century Gothic" pitchFamily="34" charset="0"/>
              </a:rPr>
              <a:t>Scorecard</a:t>
            </a: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2667000" y="21336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Century Gothic" pitchFamily="34" charset="0"/>
              </a:rPr>
              <a:t>Workgroup Scorecard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4876800" y="17526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Century Gothic" pitchFamily="34" charset="0"/>
              </a:rPr>
              <a:t>Department Scorecard</a:t>
            </a: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7162800" y="11430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Century Gothic" pitchFamily="34" charset="0"/>
              </a:rPr>
              <a:t>Corporate Scorecard</a:t>
            </a:r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6934200" y="2133600"/>
            <a:ext cx="2057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Century Gothic" pitchFamily="34" charset="0"/>
              </a:rPr>
              <a:t>Income Statement</a:t>
            </a:r>
          </a:p>
        </p:txBody>
      </p:sp>
      <p:cxnSp>
        <p:nvCxnSpPr>
          <p:cNvPr id="43" name="AutoShape 40"/>
          <p:cNvCxnSpPr>
            <a:cxnSpLocks noChangeShapeType="1"/>
          </p:cNvCxnSpPr>
          <p:nvPr/>
        </p:nvCxnSpPr>
        <p:spPr bwMode="auto">
          <a:xfrm rot="5400000" flipH="1" flipV="1">
            <a:off x="2095500" y="4838700"/>
            <a:ext cx="609600" cy="2209800"/>
          </a:xfrm>
          <a:prstGeom prst="curvedConnector3">
            <a:avLst>
              <a:gd name="adj1" fmla="val -37500"/>
            </a:avLst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41"/>
          <p:cNvCxnSpPr>
            <a:cxnSpLocks noChangeShapeType="1"/>
          </p:cNvCxnSpPr>
          <p:nvPr/>
        </p:nvCxnSpPr>
        <p:spPr bwMode="auto">
          <a:xfrm rot="5400000" flipH="1" flipV="1">
            <a:off x="4457700" y="4152900"/>
            <a:ext cx="609600" cy="2209800"/>
          </a:xfrm>
          <a:prstGeom prst="curvedConnector3">
            <a:avLst>
              <a:gd name="adj1" fmla="val -37500"/>
            </a:avLst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52" name="Text Box 42"/>
          <p:cNvSpPr txBox="1">
            <a:spLocks noChangeArrowheads="1"/>
          </p:cNvSpPr>
          <p:nvPr/>
        </p:nvSpPr>
        <p:spPr bwMode="auto">
          <a:xfrm>
            <a:off x="2590800" y="4343400"/>
            <a:ext cx="182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Century Gothic" pitchFamily="34" charset="0"/>
              </a:rPr>
              <a:t>Price Variances</a:t>
            </a:r>
          </a:p>
        </p:txBody>
      </p:sp>
      <p:sp>
        <p:nvSpPr>
          <p:cNvPr id="17453" name="Text Box 43"/>
          <p:cNvSpPr txBox="1">
            <a:spLocks noChangeArrowheads="1"/>
          </p:cNvSpPr>
          <p:nvPr/>
        </p:nvSpPr>
        <p:spPr bwMode="auto">
          <a:xfrm>
            <a:off x="381000" y="4953000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Century Gothic" pitchFamily="34" charset="0"/>
              </a:rPr>
              <a:t>Product XYZ</a:t>
            </a:r>
          </a:p>
        </p:txBody>
      </p:sp>
      <p:sp>
        <p:nvSpPr>
          <p:cNvPr id="47" name="Text Box 44"/>
          <p:cNvSpPr txBox="1">
            <a:spLocks noChangeArrowheads="1"/>
          </p:cNvSpPr>
          <p:nvPr/>
        </p:nvSpPr>
        <p:spPr bwMode="auto">
          <a:xfrm>
            <a:off x="7086600" y="42672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Century Gothic" pitchFamily="34" charset="0"/>
              </a:rPr>
              <a:t>Profit (loss)</a:t>
            </a:r>
            <a:endParaRPr lang="en-US" sz="1600" b="1">
              <a:latin typeface="Century Gothic" pitchFamily="34" charset="0"/>
            </a:endParaRPr>
          </a:p>
        </p:txBody>
      </p:sp>
      <p:sp>
        <p:nvSpPr>
          <p:cNvPr id="48" name="Freeform 45"/>
          <p:cNvSpPr>
            <a:spLocks/>
          </p:cNvSpPr>
          <p:nvPr/>
        </p:nvSpPr>
        <p:spPr bwMode="auto">
          <a:xfrm>
            <a:off x="6096000" y="3886200"/>
            <a:ext cx="1524000" cy="1778000"/>
          </a:xfrm>
          <a:custGeom>
            <a:avLst/>
            <a:gdLst>
              <a:gd name="T0" fmla="*/ 0 w 960"/>
              <a:gd name="T1" fmla="*/ 2147483647 h 1120"/>
              <a:gd name="T2" fmla="*/ 2147483647 w 960"/>
              <a:gd name="T3" fmla="*/ 2147483647 h 1120"/>
              <a:gd name="T4" fmla="*/ 2147483647 w 960"/>
              <a:gd name="T5" fmla="*/ 0 h 1120"/>
              <a:gd name="T6" fmla="*/ 0 60000 65536"/>
              <a:gd name="T7" fmla="*/ 0 60000 65536"/>
              <a:gd name="T8" fmla="*/ 0 60000 65536"/>
              <a:gd name="T9" fmla="*/ 0 w 960"/>
              <a:gd name="T10" fmla="*/ 0 h 1120"/>
              <a:gd name="T11" fmla="*/ 960 w 960"/>
              <a:gd name="T12" fmla="*/ 1120 h 1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120">
                <a:moveTo>
                  <a:pt x="0" y="672"/>
                </a:moveTo>
                <a:cubicBezTo>
                  <a:pt x="184" y="896"/>
                  <a:pt x="368" y="1120"/>
                  <a:pt x="528" y="1008"/>
                </a:cubicBezTo>
                <a:cubicBezTo>
                  <a:pt x="688" y="896"/>
                  <a:pt x="888" y="168"/>
                  <a:pt x="960" y="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Text Box 46"/>
          <p:cNvSpPr txBox="1">
            <a:spLocks noChangeArrowheads="1"/>
          </p:cNvSpPr>
          <p:nvPr/>
        </p:nvSpPr>
        <p:spPr bwMode="auto">
          <a:xfrm>
            <a:off x="381000" y="1752600"/>
            <a:ext cx="304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1C1C1C"/>
                </a:solidFill>
                <a:latin typeface="Century Gothic" pitchFamily="34" charset="0"/>
              </a:rPr>
              <a:t>Line of Sight</a:t>
            </a:r>
          </a:p>
        </p:txBody>
      </p:sp>
    </p:spTree>
    <p:extLst>
      <p:ext uri="{BB962C8B-B14F-4D97-AF65-F5344CB8AC3E}">
        <p14:creationId xmlns:p14="http://schemas.microsoft.com/office/powerpoint/2010/main" val="387349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7" grpId="0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914399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The Huddle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216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rgbClr val="1C1C1C"/>
              </a:solidFill>
              <a:latin typeface="Century Gothic" pitchFamily="34" charset="0"/>
            </a:endParaRPr>
          </a:p>
          <a:p>
            <a:pPr marL="342900" indent="-342900" eaLnBrk="1" hangingPunct="1">
              <a:buFont typeface="Arial" charset="0"/>
              <a:buChar char="•"/>
              <a:defRPr/>
            </a:pPr>
            <a:r>
              <a:rPr lang="en-US" sz="2400" dirty="0" smtClean="0"/>
              <a:t>Weekly Huddle</a:t>
            </a:r>
          </a:p>
          <a:p>
            <a:pPr marL="342900" indent="-342900" eaLnBrk="1" hangingPunct="1">
              <a:buFont typeface="Arial" charset="0"/>
              <a:buChar char="•"/>
              <a:defRPr/>
            </a:pPr>
            <a:r>
              <a:rPr lang="en-US" sz="2400" dirty="0" smtClean="0"/>
              <a:t>30 minutes</a:t>
            </a:r>
          </a:p>
          <a:p>
            <a:pPr marL="342900" indent="-342900" eaLnBrk="1" hangingPunct="1">
              <a:buFont typeface="Arial" charset="0"/>
              <a:buChar char="•"/>
              <a:defRPr/>
            </a:pPr>
            <a:r>
              <a:rPr lang="en-US" sz="2400" dirty="0" smtClean="0"/>
              <a:t>Consistent reporting format so people know what to expect</a:t>
            </a:r>
          </a:p>
          <a:p>
            <a:pPr marL="342900" indent="-342900" eaLnBrk="1" hangingPunct="1">
              <a:buFont typeface="Arial" charset="0"/>
              <a:buChar char="•"/>
              <a:defRPr/>
            </a:pPr>
            <a:r>
              <a:rPr lang="en-US" sz="2400" dirty="0" smtClean="0"/>
              <a:t>Atmosphere</a:t>
            </a:r>
          </a:p>
          <a:p>
            <a:pPr marL="742950" lvl="1" indent="-285750" eaLnBrk="1" hangingPunct="1">
              <a:buFont typeface="Arial" charset="0"/>
              <a:buChar char="–"/>
              <a:defRPr/>
            </a:pPr>
            <a:r>
              <a:rPr lang="en-US" sz="2400" dirty="0" smtClean="0"/>
              <a:t>Controlled by chairperson</a:t>
            </a:r>
          </a:p>
          <a:p>
            <a:pPr marL="742950" lvl="1" indent="-285750" eaLnBrk="1" hangingPunct="1">
              <a:buFont typeface="Arial" charset="0"/>
              <a:buChar char="–"/>
              <a:defRPr/>
            </a:pPr>
            <a:r>
              <a:rPr lang="en-US" sz="2400" dirty="0" smtClean="0"/>
              <a:t>Learning is emphasized</a:t>
            </a:r>
          </a:p>
          <a:p>
            <a:pPr marL="742950" lvl="1" indent="-285750" eaLnBrk="1" hangingPunct="1">
              <a:buFont typeface="Arial" charset="0"/>
              <a:buChar char="–"/>
              <a:defRPr/>
            </a:pPr>
            <a:r>
              <a:rPr lang="en-US" sz="2400" dirty="0" smtClean="0"/>
              <a:t>Questions encouraged, gripes/complaints discouraged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868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239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Bonus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16525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Tied to improving the value of the business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Understandable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Educates employees and changes behaviors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Enhances standard of living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Achievable, but is a stretch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Frequent payout and regularly communicated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Self-funded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Encourages teamwork (places competitor outside the business)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Shared targets (Win or lose together as a team)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Mindful of cash flow and business fluctuations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8072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800" dirty="0" smtClean="0"/>
              <a:t>Bonus Plan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10-20-30-40 Quarterly Bonus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647950"/>
          <a:ext cx="6096000" cy="31781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8231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Period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Period 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Pay Out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YTD 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Pay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76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Qtr.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76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Qtr.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76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Qtr.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60%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76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Qtr.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40%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930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Developing Mini-Games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smtClean="0"/>
              <a:t>Choose the game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smtClean="0"/>
              <a:t>Participants define the target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smtClean="0"/>
              <a:t>Set the improvement goal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smtClean="0"/>
              <a:t>Determine the timeframe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smtClean="0"/>
              <a:t>Participants decide on the prize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smtClean="0"/>
              <a:t>Develop a theme and design the scoreboard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smtClean="0"/>
              <a:t>Play the game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smtClean="0"/>
              <a:t>Celebrate the win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88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Potential Mini-Game Targets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140325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Billable hours			Production man hours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Product yield			Average collection days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Re-work				Inventory accuracy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Scrap					Work-in-progress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Sales/gross margin		On-time delivery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New customers			Reducing overhead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Recruiting				Average sales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Customer satisfaction		Labor efficiency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035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The Purpose Of A Business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24874" cy="48006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dirty="0" smtClean="0"/>
              <a:t>MAKE MONEY</a:t>
            </a:r>
          </a:p>
          <a:p>
            <a:pPr algn="ctr" eaLnBrk="1" hangingPunct="1">
              <a:buFont typeface="Arial" charset="0"/>
              <a:buNone/>
            </a:pPr>
            <a:endParaRPr lang="en-US" dirty="0" smtClean="0"/>
          </a:p>
          <a:p>
            <a:pPr algn="ctr" eaLnBrk="1" hangingPunct="1">
              <a:buFont typeface="Arial" charset="0"/>
              <a:buNone/>
            </a:pPr>
            <a:r>
              <a:rPr lang="en-US" dirty="0" smtClean="0"/>
              <a:t>SELL THE BUSINESS</a:t>
            </a:r>
          </a:p>
          <a:p>
            <a:pPr algn="ctr" eaLnBrk="1" hangingPunct="1">
              <a:buFont typeface="Arial" charset="0"/>
              <a:buNone/>
            </a:pPr>
            <a:endParaRPr lang="en-US" dirty="0" smtClean="0"/>
          </a:p>
          <a:p>
            <a:pPr algn="ctr" eaLnBrk="1" hangingPunct="1">
              <a:buFont typeface="Arial" charset="0"/>
              <a:buNone/>
            </a:pPr>
            <a:r>
              <a:rPr lang="en-US" dirty="0" smtClean="0"/>
              <a:t>RELATIONSHIPS ARE ADULT TO ADULT</a:t>
            </a:r>
          </a:p>
          <a:p>
            <a:pPr algn="ctr" eaLnBrk="1" hangingPunct="1">
              <a:buFont typeface="Arial" charset="0"/>
              <a:buNone/>
            </a:pPr>
            <a:endParaRPr lang="en-US" dirty="0" smtClean="0"/>
          </a:p>
          <a:p>
            <a:pPr algn="ctr" eaLnBrk="1" hangingPunct="1">
              <a:buFont typeface="Arial" charset="0"/>
              <a:buNone/>
            </a:pPr>
            <a:r>
              <a:rPr lang="en-US" dirty="0" smtClean="0"/>
              <a:t>IMPROVE EMPLOYEE’S LIVES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3295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9113" r="20555" b="15334"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603" name="Group 251"/>
          <p:cNvGrpSpPr>
            <a:grpSpLocks noGrp="1"/>
          </p:cNvGrpSpPr>
          <p:nvPr/>
        </p:nvGrpSpPr>
        <p:grpSpPr bwMode="auto">
          <a:xfrm>
            <a:off x="457200" y="838200"/>
            <a:ext cx="8229600" cy="5334000"/>
            <a:chOff x="960" y="1028"/>
            <a:chExt cx="4800" cy="2375"/>
          </a:xfrm>
        </p:grpSpPr>
        <p:sp>
          <p:nvSpPr>
            <p:cNvPr id="25604" name="Rectangle 4" descr="Horizontal brick"/>
            <p:cNvSpPr>
              <a:spLocks noChangeArrowheads="1"/>
            </p:cNvSpPr>
            <p:nvPr/>
          </p:nvSpPr>
          <p:spPr bwMode="auto">
            <a:xfrm>
              <a:off x="960" y="1296"/>
              <a:ext cx="4741" cy="364"/>
            </a:xfrm>
            <a:prstGeom prst="rect">
              <a:avLst/>
            </a:prstGeom>
            <a:pattFill prst="horzBrick">
              <a:fgClr>
                <a:srgbClr val="FFCC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05" name="Freeform 5"/>
            <p:cNvSpPr>
              <a:spLocks/>
            </p:cNvSpPr>
            <p:nvPr/>
          </p:nvSpPr>
          <p:spPr bwMode="auto">
            <a:xfrm>
              <a:off x="973" y="1333"/>
              <a:ext cx="180" cy="262"/>
            </a:xfrm>
            <a:custGeom>
              <a:avLst/>
              <a:gdLst>
                <a:gd name="T0" fmla="*/ 0 w 359"/>
                <a:gd name="T1" fmla="*/ 0 h 2097"/>
                <a:gd name="T2" fmla="*/ 0 w 359"/>
                <a:gd name="T3" fmla="*/ 0 h 2097"/>
                <a:gd name="T4" fmla="*/ 1 w 359"/>
                <a:gd name="T5" fmla="*/ 0 h 2097"/>
                <a:gd name="T6" fmla="*/ 1 w 359"/>
                <a:gd name="T7" fmla="*/ 0 h 2097"/>
                <a:gd name="T8" fmla="*/ 1 w 359"/>
                <a:gd name="T9" fmla="*/ 0 h 2097"/>
                <a:gd name="T10" fmla="*/ 1 w 359"/>
                <a:gd name="T11" fmla="*/ 0 h 2097"/>
                <a:gd name="T12" fmla="*/ 1 w 359"/>
                <a:gd name="T13" fmla="*/ 0 h 2097"/>
                <a:gd name="T14" fmla="*/ 1 w 359"/>
                <a:gd name="T15" fmla="*/ 0 h 2097"/>
                <a:gd name="T16" fmla="*/ 1 w 359"/>
                <a:gd name="T17" fmla="*/ 0 h 2097"/>
                <a:gd name="T18" fmla="*/ 1 w 359"/>
                <a:gd name="T19" fmla="*/ 0 h 2097"/>
                <a:gd name="T20" fmla="*/ 1 w 359"/>
                <a:gd name="T21" fmla="*/ 0 h 2097"/>
                <a:gd name="T22" fmla="*/ 1 w 359"/>
                <a:gd name="T23" fmla="*/ 0 h 2097"/>
                <a:gd name="T24" fmla="*/ 1 w 359"/>
                <a:gd name="T25" fmla="*/ 0 h 2097"/>
                <a:gd name="T26" fmla="*/ 1 w 359"/>
                <a:gd name="T27" fmla="*/ 0 h 2097"/>
                <a:gd name="T28" fmla="*/ 1 w 359"/>
                <a:gd name="T29" fmla="*/ 0 h 2097"/>
                <a:gd name="T30" fmla="*/ 1 w 359"/>
                <a:gd name="T31" fmla="*/ 0 h 2097"/>
                <a:gd name="T32" fmla="*/ 1 w 359"/>
                <a:gd name="T33" fmla="*/ 0 h 2097"/>
                <a:gd name="T34" fmla="*/ 1 w 359"/>
                <a:gd name="T35" fmla="*/ 0 h 2097"/>
                <a:gd name="T36" fmla="*/ 1 w 359"/>
                <a:gd name="T37" fmla="*/ 0 h 2097"/>
                <a:gd name="T38" fmla="*/ 1 w 359"/>
                <a:gd name="T39" fmla="*/ 0 h 2097"/>
                <a:gd name="T40" fmla="*/ 1 w 359"/>
                <a:gd name="T41" fmla="*/ 0 h 2097"/>
                <a:gd name="T42" fmla="*/ 1 w 359"/>
                <a:gd name="T43" fmla="*/ 0 h 2097"/>
                <a:gd name="T44" fmla="*/ 1 w 359"/>
                <a:gd name="T45" fmla="*/ 0 h 2097"/>
                <a:gd name="T46" fmla="*/ 1 w 359"/>
                <a:gd name="T47" fmla="*/ 0 h 2097"/>
                <a:gd name="T48" fmla="*/ 1 w 359"/>
                <a:gd name="T49" fmla="*/ 0 h 2097"/>
                <a:gd name="T50" fmla="*/ 1 w 359"/>
                <a:gd name="T51" fmla="*/ 0 h 2097"/>
                <a:gd name="T52" fmla="*/ 1 w 359"/>
                <a:gd name="T53" fmla="*/ 0 h 2097"/>
                <a:gd name="T54" fmla="*/ 1 w 359"/>
                <a:gd name="T55" fmla="*/ 0 h 2097"/>
                <a:gd name="T56" fmla="*/ 1 w 359"/>
                <a:gd name="T57" fmla="*/ 0 h 2097"/>
                <a:gd name="T58" fmla="*/ 1 w 359"/>
                <a:gd name="T59" fmla="*/ 0 h 2097"/>
                <a:gd name="T60" fmla="*/ 1 w 359"/>
                <a:gd name="T61" fmla="*/ 0 h 2097"/>
                <a:gd name="T62" fmla="*/ 1 w 359"/>
                <a:gd name="T63" fmla="*/ 0 h 2097"/>
                <a:gd name="T64" fmla="*/ 1 w 359"/>
                <a:gd name="T65" fmla="*/ 0 h 2097"/>
                <a:gd name="T66" fmla="*/ 1 w 359"/>
                <a:gd name="T67" fmla="*/ 0 h 2097"/>
                <a:gd name="T68" fmla="*/ 1 w 359"/>
                <a:gd name="T69" fmla="*/ 0 h 2097"/>
                <a:gd name="T70" fmla="*/ 1 w 359"/>
                <a:gd name="T71" fmla="*/ 0 h 2097"/>
                <a:gd name="T72" fmla="*/ 0 w 359"/>
                <a:gd name="T73" fmla="*/ 0 h 209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59"/>
                <a:gd name="T112" fmla="*/ 0 h 2097"/>
                <a:gd name="T113" fmla="*/ 359 w 359"/>
                <a:gd name="T114" fmla="*/ 2097 h 209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59" h="2097">
                  <a:moveTo>
                    <a:pt x="0" y="2097"/>
                  </a:moveTo>
                  <a:lnTo>
                    <a:pt x="0" y="129"/>
                  </a:lnTo>
                  <a:lnTo>
                    <a:pt x="22" y="121"/>
                  </a:lnTo>
                  <a:lnTo>
                    <a:pt x="70" y="102"/>
                  </a:lnTo>
                  <a:lnTo>
                    <a:pt x="118" y="84"/>
                  </a:lnTo>
                  <a:lnTo>
                    <a:pt x="166" y="65"/>
                  </a:lnTo>
                  <a:lnTo>
                    <a:pt x="214" y="49"/>
                  </a:lnTo>
                  <a:lnTo>
                    <a:pt x="262" y="32"/>
                  </a:lnTo>
                  <a:lnTo>
                    <a:pt x="309" y="17"/>
                  </a:lnTo>
                  <a:lnTo>
                    <a:pt x="359" y="0"/>
                  </a:lnTo>
                  <a:lnTo>
                    <a:pt x="359" y="232"/>
                  </a:lnTo>
                  <a:lnTo>
                    <a:pt x="359" y="233"/>
                  </a:lnTo>
                  <a:lnTo>
                    <a:pt x="309" y="249"/>
                  </a:lnTo>
                  <a:lnTo>
                    <a:pt x="262" y="264"/>
                  </a:lnTo>
                  <a:lnTo>
                    <a:pt x="214" y="282"/>
                  </a:lnTo>
                  <a:lnTo>
                    <a:pt x="166" y="298"/>
                  </a:lnTo>
                  <a:lnTo>
                    <a:pt x="118" y="316"/>
                  </a:lnTo>
                  <a:lnTo>
                    <a:pt x="70" y="334"/>
                  </a:lnTo>
                  <a:lnTo>
                    <a:pt x="70" y="943"/>
                  </a:lnTo>
                  <a:lnTo>
                    <a:pt x="118" y="926"/>
                  </a:lnTo>
                  <a:lnTo>
                    <a:pt x="166" y="907"/>
                  </a:lnTo>
                  <a:lnTo>
                    <a:pt x="214" y="891"/>
                  </a:lnTo>
                  <a:lnTo>
                    <a:pt x="262" y="874"/>
                  </a:lnTo>
                  <a:lnTo>
                    <a:pt x="309" y="859"/>
                  </a:lnTo>
                  <a:lnTo>
                    <a:pt x="319" y="855"/>
                  </a:lnTo>
                  <a:lnTo>
                    <a:pt x="319" y="1087"/>
                  </a:lnTo>
                  <a:lnTo>
                    <a:pt x="309" y="1090"/>
                  </a:lnTo>
                  <a:lnTo>
                    <a:pt x="262" y="1105"/>
                  </a:lnTo>
                  <a:lnTo>
                    <a:pt x="214" y="1123"/>
                  </a:lnTo>
                  <a:lnTo>
                    <a:pt x="166" y="1139"/>
                  </a:lnTo>
                  <a:lnTo>
                    <a:pt x="118" y="1157"/>
                  </a:lnTo>
                  <a:lnTo>
                    <a:pt x="70" y="1176"/>
                  </a:lnTo>
                  <a:lnTo>
                    <a:pt x="70" y="2069"/>
                  </a:lnTo>
                  <a:lnTo>
                    <a:pt x="22" y="2088"/>
                  </a:lnTo>
                  <a:lnTo>
                    <a:pt x="0" y="20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6" name="Freeform 6"/>
            <p:cNvSpPr>
              <a:spLocks noEditPoints="1"/>
            </p:cNvSpPr>
            <p:nvPr/>
          </p:nvSpPr>
          <p:spPr bwMode="auto">
            <a:xfrm>
              <a:off x="1181" y="1388"/>
              <a:ext cx="182" cy="186"/>
            </a:xfrm>
            <a:custGeom>
              <a:avLst/>
              <a:gdLst>
                <a:gd name="T0" fmla="*/ 1 w 362"/>
                <a:gd name="T1" fmla="*/ 0 h 1488"/>
                <a:gd name="T2" fmla="*/ 1 w 362"/>
                <a:gd name="T3" fmla="*/ 0 h 1488"/>
                <a:gd name="T4" fmla="*/ 1 w 362"/>
                <a:gd name="T5" fmla="*/ 0 h 1488"/>
                <a:gd name="T6" fmla="*/ 1 w 362"/>
                <a:gd name="T7" fmla="*/ 0 h 1488"/>
                <a:gd name="T8" fmla="*/ 1 w 362"/>
                <a:gd name="T9" fmla="*/ 0 h 1488"/>
                <a:gd name="T10" fmla="*/ 1 w 362"/>
                <a:gd name="T11" fmla="*/ 0 h 1488"/>
                <a:gd name="T12" fmla="*/ 1 w 362"/>
                <a:gd name="T13" fmla="*/ 0 h 1488"/>
                <a:gd name="T14" fmla="*/ 1 w 362"/>
                <a:gd name="T15" fmla="*/ 0 h 1488"/>
                <a:gd name="T16" fmla="*/ 1 w 362"/>
                <a:gd name="T17" fmla="*/ 0 h 1488"/>
                <a:gd name="T18" fmla="*/ 1 w 362"/>
                <a:gd name="T19" fmla="*/ 0 h 1488"/>
                <a:gd name="T20" fmla="*/ 1 w 362"/>
                <a:gd name="T21" fmla="*/ 0 h 1488"/>
                <a:gd name="T22" fmla="*/ 1 w 362"/>
                <a:gd name="T23" fmla="*/ 0 h 1488"/>
                <a:gd name="T24" fmla="*/ 1 w 362"/>
                <a:gd name="T25" fmla="*/ 0 h 1488"/>
                <a:gd name="T26" fmla="*/ 1 w 362"/>
                <a:gd name="T27" fmla="*/ 0 h 1488"/>
                <a:gd name="T28" fmla="*/ 1 w 362"/>
                <a:gd name="T29" fmla="*/ 0 h 1488"/>
                <a:gd name="T30" fmla="*/ 1 w 362"/>
                <a:gd name="T31" fmla="*/ 0 h 1488"/>
                <a:gd name="T32" fmla="*/ 1 w 362"/>
                <a:gd name="T33" fmla="*/ 0 h 1488"/>
                <a:gd name="T34" fmla="*/ 1 w 362"/>
                <a:gd name="T35" fmla="*/ 0 h 1488"/>
                <a:gd name="T36" fmla="*/ 1 w 362"/>
                <a:gd name="T37" fmla="*/ 0 h 1488"/>
                <a:gd name="T38" fmla="*/ 0 w 362"/>
                <a:gd name="T39" fmla="*/ 0 h 1488"/>
                <a:gd name="T40" fmla="*/ 1 w 362"/>
                <a:gd name="T41" fmla="*/ 0 h 1488"/>
                <a:gd name="T42" fmla="*/ 1 w 362"/>
                <a:gd name="T43" fmla="*/ 0 h 1488"/>
                <a:gd name="T44" fmla="*/ 1 w 362"/>
                <a:gd name="T45" fmla="*/ 0 h 1488"/>
                <a:gd name="T46" fmla="*/ 1 w 362"/>
                <a:gd name="T47" fmla="*/ 0 h 1488"/>
                <a:gd name="T48" fmla="*/ 1 w 362"/>
                <a:gd name="T49" fmla="*/ 0 h 1488"/>
                <a:gd name="T50" fmla="*/ 1 w 362"/>
                <a:gd name="T51" fmla="*/ 0 h 1488"/>
                <a:gd name="T52" fmla="*/ 1 w 362"/>
                <a:gd name="T53" fmla="*/ 0 h 1488"/>
                <a:gd name="T54" fmla="*/ 1 w 362"/>
                <a:gd name="T55" fmla="*/ 0 h 1488"/>
                <a:gd name="T56" fmla="*/ 1 w 362"/>
                <a:gd name="T57" fmla="*/ 0 h 1488"/>
                <a:gd name="T58" fmla="*/ 1 w 362"/>
                <a:gd name="T59" fmla="*/ 0 h 1488"/>
                <a:gd name="T60" fmla="*/ 1 w 362"/>
                <a:gd name="T61" fmla="*/ 0 h 1488"/>
                <a:gd name="T62" fmla="*/ 1 w 362"/>
                <a:gd name="T63" fmla="*/ 0 h 1488"/>
                <a:gd name="T64" fmla="*/ 1 w 362"/>
                <a:gd name="T65" fmla="*/ 0 h 1488"/>
                <a:gd name="T66" fmla="*/ 1 w 362"/>
                <a:gd name="T67" fmla="*/ 0 h 148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62"/>
                <a:gd name="T103" fmla="*/ 0 h 1488"/>
                <a:gd name="T104" fmla="*/ 362 w 362"/>
                <a:gd name="T105" fmla="*/ 1488 h 148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62" h="1488">
                  <a:moveTo>
                    <a:pt x="0" y="795"/>
                  </a:moveTo>
                  <a:lnTo>
                    <a:pt x="4" y="608"/>
                  </a:lnTo>
                  <a:lnTo>
                    <a:pt x="16" y="446"/>
                  </a:lnTo>
                  <a:lnTo>
                    <a:pt x="33" y="306"/>
                  </a:lnTo>
                  <a:lnTo>
                    <a:pt x="38" y="290"/>
                  </a:lnTo>
                  <a:lnTo>
                    <a:pt x="60" y="190"/>
                  </a:lnTo>
                  <a:lnTo>
                    <a:pt x="86" y="129"/>
                  </a:lnTo>
                  <a:lnTo>
                    <a:pt x="115" y="57"/>
                  </a:lnTo>
                  <a:lnTo>
                    <a:pt x="134" y="41"/>
                  </a:lnTo>
                  <a:lnTo>
                    <a:pt x="180" y="0"/>
                  </a:lnTo>
                  <a:lnTo>
                    <a:pt x="182" y="0"/>
                  </a:lnTo>
                  <a:lnTo>
                    <a:pt x="230" y="20"/>
                  </a:lnTo>
                  <a:lnTo>
                    <a:pt x="252" y="29"/>
                  </a:lnTo>
                  <a:lnTo>
                    <a:pt x="278" y="71"/>
                  </a:lnTo>
                  <a:lnTo>
                    <a:pt x="282" y="82"/>
                  </a:lnTo>
                  <a:lnTo>
                    <a:pt x="311" y="161"/>
                  </a:lnTo>
                  <a:lnTo>
                    <a:pt x="327" y="228"/>
                  </a:lnTo>
                  <a:lnTo>
                    <a:pt x="333" y="261"/>
                  </a:lnTo>
                  <a:lnTo>
                    <a:pt x="349" y="381"/>
                  </a:lnTo>
                  <a:lnTo>
                    <a:pt x="362" y="682"/>
                  </a:lnTo>
                  <a:lnTo>
                    <a:pt x="356" y="929"/>
                  </a:lnTo>
                  <a:lnTo>
                    <a:pt x="340" y="1120"/>
                  </a:lnTo>
                  <a:lnTo>
                    <a:pt x="327" y="1190"/>
                  </a:lnTo>
                  <a:lnTo>
                    <a:pt x="311" y="1265"/>
                  </a:lnTo>
                  <a:lnTo>
                    <a:pt x="278" y="1368"/>
                  </a:lnTo>
                  <a:lnTo>
                    <a:pt x="273" y="1379"/>
                  </a:lnTo>
                  <a:lnTo>
                    <a:pt x="230" y="1454"/>
                  </a:lnTo>
                  <a:lnTo>
                    <a:pt x="228" y="1456"/>
                  </a:lnTo>
                  <a:lnTo>
                    <a:pt x="182" y="1488"/>
                  </a:lnTo>
                  <a:lnTo>
                    <a:pt x="180" y="1488"/>
                  </a:lnTo>
                  <a:lnTo>
                    <a:pt x="134" y="1470"/>
                  </a:lnTo>
                  <a:lnTo>
                    <a:pt x="107" y="1461"/>
                  </a:lnTo>
                  <a:lnTo>
                    <a:pt x="86" y="1423"/>
                  </a:lnTo>
                  <a:lnTo>
                    <a:pt x="76" y="1409"/>
                  </a:lnTo>
                  <a:lnTo>
                    <a:pt x="51" y="1333"/>
                  </a:lnTo>
                  <a:lnTo>
                    <a:pt x="38" y="1274"/>
                  </a:lnTo>
                  <a:lnTo>
                    <a:pt x="28" y="1233"/>
                  </a:lnTo>
                  <a:lnTo>
                    <a:pt x="12" y="1110"/>
                  </a:lnTo>
                  <a:lnTo>
                    <a:pt x="3" y="964"/>
                  </a:lnTo>
                  <a:lnTo>
                    <a:pt x="0" y="795"/>
                  </a:lnTo>
                  <a:close/>
                  <a:moveTo>
                    <a:pt x="67" y="775"/>
                  </a:moveTo>
                  <a:lnTo>
                    <a:pt x="75" y="1012"/>
                  </a:lnTo>
                  <a:lnTo>
                    <a:pt x="86" y="1079"/>
                  </a:lnTo>
                  <a:lnTo>
                    <a:pt x="99" y="1176"/>
                  </a:lnTo>
                  <a:lnTo>
                    <a:pt x="134" y="1262"/>
                  </a:lnTo>
                  <a:lnTo>
                    <a:pt x="135" y="1268"/>
                  </a:lnTo>
                  <a:lnTo>
                    <a:pt x="180" y="1291"/>
                  </a:lnTo>
                  <a:lnTo>
                    <a:pt x="182" y="1290"/>
                  </a:lnTo>
                  <a:lnTo>
                    <a:pt x="225" y="1246"/>
                  </a:lnTo>
                  <a:lnTo>
                    <a:pt x="230" y="1233"/>
                  </a:lnTo>
                  <a:lnTo>
                    <a:pt x="262" y="1134"/>
                  </a:lnTo>
                  <a:lnTo>
                    <a:pt x="278" y="1017"/>
                  </a:lnTo>
                  <a:lnTo>
                    <a:pt x="286" y="954"/>
                  </a:lnTo>
                  <a:lnTo>
                    <a:pt x="293" y="709"/>
                  </a:lnTo>
                  <a:lnTo>
                    <a:pt x="286" y="478"/>
                  </a:lnTo>
                  <a:lnTo>
                    <a:pt x="278" y="422"/>
                  </a:lnTo>
                  <a:lnTo>
                    <a:pt x="262" y="316"/>
                  </a:lnTo>
                  <a:lnTo>
                    <a:pt x="230" y="234"/>
                  </a:lnTo>
                  <a:lnTo>
                    <a:pt x="225" y="222"/>
                  </a:lnTo>
                  <a:lnTo>
                    <a:pt x="182" y="200"/>
                  </a:lnTo>
                  <a:lnTo>
                    <a:pt x="180" y="199"/>
                  </a:lnTo>
                  <a:lnTo>
                    <a:pt x="135" y="246"/>
                  </a:lnTo>
                  <a:lnTo>
                    <a:pt x="134" y="253"/>
                  </a:lnTo>
                  <a:lnTo>
                    <a:pt x="99" y="357"/>
                  </a:lnTo>
                  <a:lnTo>
                    <a:pt x="86" y="461"/>
                  </a:lnTo>
                  <a:lnTo>
                    <a:pt x="75" y="534"/>
                  </a:lnTo>
                  <a:lnTo>
                    <a:pt x="67" y="7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7" name="Freeform 7"/>
            <p:cNvSpPr>
              <a:spLocks/>
            </p:cNvSpPr>
            <p:nvPr/>
          </p:nvSpPr>
          <p:spPr bwMode="auto">
            <a:xfrm>
              <a:off x="1399" y="1315"/>
              <a:ext cx="33" cy="248"/>
            </a:xfrm>
            <a:custGeom>
              <a:avLst/>
              <a:gdLst>
                <a:gd name="T0" fmla="*/ 0 w 65"/>
                <a:gd name="T1" fmla="*/ 0 h 1981"/>
                <a:gd name="T2" fmla="*/ 0 w 65"/>
                <a:gd name="T3" fmla="*/ 0 h 1981"/>
                <a:gd name="T4" fmla="*/ 1 w 65"/>
                <a:gd name="T5" fmla="*/ 0 h 1981"/>
                <a:gd name="T6" fmla="*/ 1 w 65"/>
                <a:gd name="T7" fmla="*/ 0 h 1981"/>
                <a:gd name="T8" fmla="*/ 1 w 65"/>
                <a:gd name="T9" fmla="*/ 0 h 1981"/>
                <a:gd name="T10" fmla="*/ 1 w 65"/>
                <a:gd name="T11" fmla="*/ 0 h 1981"/>
                <a:gd name="T12" fmla="*/ 0 w 65"/>
                <a:gd name="T13" fmla="*/ 0 h 19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1981"/>
                <a:gd name="T23" fmla="*/ 65 w 65"/>
                <a:gd name="T24" fmla="*/ 1981 h 19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1981">
                  <a:moveTo>
                    <a:pt x="0" y="1981"/>
                  </a:moveTo>
                  <a:lnTo>
                    <a:pt x="0" y="14"/>
                  </a:lnTo>
                  <a:lnTo>
                    <a:pt x="35" y="6"/>
                  </a:lnTo>
                  <a:lnTo>
                    <a:pt x="65" y="0"/>
                  </a:lnTo>
                  <a:lnTo>
                    <a:pt x="65" y="1968"/>
                  </a:lnTo>
                  <a:lnTo>
                    <a:pt x="35" y="1974"/>
                  </a:lnTo>
                  <a:lnTo>
                    <a:pt x="0" y="19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Freeform 8"/>
            <p:cNvSpPr>
              <a:spLocks/>
            </p:cNvSpPr>
            <p:nvPr/>
          </p:nvSpPr>
          <p:spPr bwMode="auto">
            <a:xfrm>
              <a:off x="1482" y="1312"/>
              <a:ext cx="32" cy="247"/>
            </a:xfrm>
            <a:custGeom>
              <a:avLst/>
              <a:gdLst>
                <a:gd name="T0" fmla="*/ 0 w 66"/>
                <a:gd name="T1" fmla="*/ 0 h 1978"/>
                <a:gd name="T2" fmla="*/ 0 w 66"/>
                <a:gd name="T3" fmla="*/ 0 h 1978"/>
                <a:gd name="T4" fmla="*/ 0 w 66"/>
                <a:gd name="T5" fmla="*/ 0 h 1978"/>
                <a:gd name="T6" fmla="*/ 0 w 66"/>
                <a:gd name="T7" fmla="*/ 0 h 1978"/>
                <a:gd name="T8" fmla="*/ 0 w 66"/>
                <a:gd name="T9" fmla="*/ 0 h 1978"/>
                <a:gd name="T10" fmla="*/ 0 w 66"/>
                <a:gd name="T11" fmla="*/ 0 h 1978"/>
                <a:gd name="T12" fmla="*/ 0 w 66"/>
                <a:gd name="T13" fmla="*/ 0 h 1978"/>
                <a:gd name="T14" fmla="*/ 0 w 66"/>
                <a:gd name="T15" fmla="*/ 0 h 1978"/>
                <a:gd name="T16" fmla="*/ 0 w 66"/>
                <a:gd name="T17" fmla="*/ 0 h 19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6"/>
                <a:gd name="T28" fmla="*/ 0 h 1978"/>
                <a:gd name="T29" fmla="*/ 66 w 66"/>
                <a:gd name="T30" fmla="*/ 1978 h 19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6" h="1978">
                  <a:moveTo>
                    <a:pt x="0" y="1978"/>
                  </a:moveTo>
                  <a:lnTo>
                    <a:pt x="0" y="10"/>
                  </a:lnTo>
                  <a:lnTo>
                    <a:pt x="15" y="7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66" y="1967"/>
                  </a:lnTo>
                  <a:lnTo>
                    <a:pt x="63" y="1967"/>
                  </a:lnTo>
                  <a:lnTo>
                    <a:pt x="15" y="1975"/>
                  </a:lnTo>
                  <a:lnTo>
                    <a:pt x="0" y="19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Freeform 9"/>
            <p:cNvSpPr>
              <a:spLocks noEditPoints="1"/>
            </p:cNvSpPr>
            <p:nvPr/>
          </p:nvSpPr>
          <p:spPr bwMode="auto">
            <a:xfrm>
              <a:off x="1553" y="1372"/>
              <a:ext cx="180" cy="186"/>
            </a:xfrm>
            <a:custGeom>
              <a:avLst/>
              <a:gdLst>
                <a:gd name="T0" fmla="*/ 0 w 361"/>
                <a:gd name="T1" fmla="*/ 0 h 1489"/>
                <a:gd name="T2" fmla="*/ 0 w 361"/>
                <a:gd name="T3" fmla="*/ 0 h 1489"/>
                <a:gd name="T4" fmla="*/ 0 w 361"/>
                <a:gd name="T5" fmla="*/ 0 h 1489"/>
                <a:gd name="T6" fmla="*/ 0 w 361"/>
                <a:gd name="T7" fmla="*/ 0 h 1489"/>
                <a:gd name="T8" fmla="*/ 0 w 361"/>
                <a:gd name="T9" fmla="*/ 0 h 1489"/>
                <a:gd name="T10" fmla="*/ 0 w 361"/>
                <a:gd name="T11" fmla="*/ 0 h 1489"/>
                <a:gd name="T12" fmla="*/ 0 w 361"/>
                <a:gd name="T13" fmla="*/ 0 h 1489"/>
                <a:gd name="T14" fmla="*/ 0 w 361"/>
                <a:gd name="T15" fmla="*/ 0 h 1489"/>
                <a:gd name="T16" fmla="*/ 0 w 361"/>
                <a:gd name="T17" fmla="*/ 0 h 1489"/>
                <a:gd name="T18" fmla="*/ 0 w 361"/>
                <a:gd name="T19" fmla="*/ 0 h 1489"/>
                <a:gd name="T20" fmla="*/ 0 w 361"/>
                <a:gd name="T21" fmla="*/ 0 h 1489"/>
                <a:gd name="T22" fmla="*/ 0 w 361"/>
                <a:gd name="T23" fmla="*/ 0 h 1489"/>
                <a:gd name="T24" fmla="*/ 0 w 361"/>
                <a:gd name="T25" fmla="*/ 0 h 1489"/>
                <a:gd name="T26" fmla="*/ 0 w 361"/>
                <a:gd name="T27" fmla="*/ 0 h 1489"/>
                <a:gd name="T28" fmla="*/ 0 w 361"/>
                <a:gd name="T29" fmla="*/ 0 h 1489"/>
                <a:gd name="T30" fmla="*/ 0 w 361"/>
                <a:gd name="T31" fmla="*/ 0 h 1489"/>
                <a:gd name="T32" fmla="*/ 0 w 361"/>
                <a:gd name="T33" fmla="*/ 0 h 1489"/>
                <a:gd name="T34" fmla="*/ 0 w 361"/>
                <a:gd name="T35" fmla="*/ 0 h 1489"/>
                <a:gd name="T36" fmla="*/ 0 w 361"/>
                <a:gd name="T37" fmla="*/ 0 h 1489"/>
                <a:gd name="T38" fmla="*/ 0 w 361"/>
                <a:gd name="T39" fmla="*/ 0 h 1489"/>
                <a:gd name="T40" fmla="*/ 0 w 361"/>
                <a:gd name="T41" fmla="*/ 0 h 1489"/>
                <a:gd name="T42" fmla="*/ 0 w 361"/>
                <a:gd name="T43" fmla="*/ 0 h 1489"/>
                <a:gd name="T44" fmla="*/ 0 w 361"/>
                <a:gd name="T45" fmla="*/ 0 h 1489"/>
                <a:gd name="T46" fmla="*/ 0 w 361"/>
                <a:gd name="T47" fmla="*/ 0 h 1489"/>
                <a:gd name="T48" fmla="*/ 0 w 361"/>
                <a:gd name="T49" fmla="*/ 0 h 1489"/>
                <a:gd name="T50" fmla="*/ 0 w 361"/>
                <a:gd name="T51" fmla="*/ 0 h 1489"/>
                <a:gd name="T52" fmla="*/ 0 w 361"/>
                <a:gd name="T53" fmla="*/ 0 h 1489"/>
                <a:gd name="T54" fmla="*/ 0 w 361"/>
                <a:gd name="T55" fmla="*/ 0 h 1489"/>
                <a:gd name="T56" fmla="*/ 0 w 361"/>
                <a:gd name="T57" fmla="*/ 0 h 1489"/>
                <a:gd name="T58" fmla="*/ 0 w 361"/>
                <a:gd name="T59" fmla="*/ 0 h 1489"/>
                <a:gd name="T60" fmla="*/ 0 w 361"/>
                <a:gd name="T61" fmla="*/ 0 h 1489"/>
                <a:gd name="T62" fmla="*/ 0 w 361"/>
                <a:gd name="T63" fmla="*/ 0 h 1489"/>
                <a:gd name="T64" fmla="*/ 0 w 361"/>
                <a:gd name="T65" fmla="*/ 0 h 1489"/>
                <a:gd name="T66" fmla="*/ 0 w 361"/>
                <a:gd name="T67" fmla="*/ 0 h 148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61"/>
                <a:gd name="T103" fmla="*/ 0 h 1489"/>
                <a:gd name="T104" fmla="*/ 361 w 361"/>
                <a:gd name="T105" fmla="*/ 1489 h 148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61" h="1489">
                  <a:moveTo>
                    <a:pt x="0" y="767"/>
                  </a:moveTo>
                  <a:lnTo>
                    <a:pt x="4" y="581"/>
                  </a:lnTo>
                  <a:lnTo>
                    <a:pt x="15" y="420"/>
                  </a:lnTo>
                  <a:lnTo>
                    <a:pt x="18" y="407"/>
                  </a:lnTo>
                  <a:lnTo>
                    <a:pt x="34" y="285"/>
                  </a:lnTo>
                  <a:lnTo>
                    <a:pt x="60" y="173"/>
                  </a:lnTo>
                  <a:lnTo>
                    <a:pt x="66" y="160"/>
                  </a:lnTo>
                  <a:lnTo>
                    <a:pt x="114" y="52"/>
                  </a:lnTo>
                  <a:lnTo>
                    <a:pt x="115" y="48"/>
                  </a:lnTo>
                  <a:lnTo>
                    <a:pt x="162" y="14"/>
                  </a:lnTo>
                  <a:lnTo>
                    <a:pt x="181" y="0"/>
                  </a:lnTo>
                  <a:lnTo>
                    <a:pt x="210" y="16"/>
                  </a:lnTo>
                  <a:lnTo>
                    <a:pt x="253" y="41"/>
                  </a:lnTo>
                  <a:lnTo>
                    <a:pt x="258" y="49"/>
                  </a:lnTo>
                  <a:lnTo>
                    <a:pt x="283" y="98"/>
                  </a:lnTo>
                  <a:lnTo>
                    <a:pt x="306" y="164"/>
                  </a:lnTo>
                  <a:lnTo>
                    <a:pt x="310" y="181"/>
                  </a:lnTo>
                  <a:lnTo>
                    <a:pt x="333" y="285"/>
                  </a:lnTo>
                  <a:lnTo>
                    <a:pt x="347" y="407"/>
                  </a:lnTo>
                  <a:lnTo>
                    <a:pt x="353" y="524"/>
                  </a:lnTo>
                  <a:lnTo>
                    <a:pt x="361" y="710"/>
                  </a:lnTo>
                  <a:lnTo>
                    <a:pt x="355" y="955"/>
                  </a:lnTo>
                  <a:lnTo>
                    <a:pt x="353" y="980"/>
                  </a:lnTo>
                  <a:lnTo>
                    <a:pt x="338" y="1144"/>
                  </a:lnTo>
                  <a:lnTo>
                    <a:pt x="310" y="1286"/>
                  </a:lnTo>
                  <a:lnTo>
                    <a:pt x="306" y="1303"/>
                  </a:lnTo>
                  <a:lnTo>
                    <a:pt x="274" y="1394"/>
                  </a:lnTo>
                  <a:lnTo>
                    <a:pt x="258" y="1420"/>
                  </a:lnTo>
                  <a:lnTo>
                    <a:pt x="229" y="1462"/>
                  </a:lnTo>
                  <a:lnTo>
                    <a:pt x="210" y="1473"/>
                  </a:lnTo>
                  <a:lnTo>
                    <a:pt x="181" y="1489"/>
                  </a:lnTo>
                  <a:lnTo>
                    <a:pt x="162" y="1478"/>
                  </a:lnTo>
                  <a:lnTo>
                    <a:pt x="114" y="1453"/>
                  </a:lnTo>
                  <a:lnTo>
                    <a:pt x="107" y="1450"/>
                  </a:lnTo>
                  <a:lnTo>
                    <a:pt x="77" y="1394"/>
                  </a:lnTo>
                  <a:lnTo>
                    <a:pt x="66" y="1358"/>
                  </a:lnTo>
                  <a:lnTo>
                    <a:pt x="50" y="1314"/>
                  </a:lnTo>
                  <a:lnTo>
                    <a:pt x="29" y="1210"/>
                  </a:lnTo>
                  <a:lnTo>
                    <a:pt x="18" y="1119"/>
                  </a:lnTo>
                  <a:lnTo>
                    <a:pt x="13" y="1084"/>
                  </a:lnTo>
                  <a:lnTo>
                    <a:pt x="4" y="936"/>
                  </a:lnTo>
                  <a:lnTo>
                    <a:pt x="0" y="767"/>
                  </a:lnTo>
                  <a:close/>
                  <a:moveTo>
                    <a:pt x="68" y="759"/>
                  </a:moveTo>
                  <a:lnTo>
                    <a:pt x="76" y="997"/>
                  </a:lnTo>
                  <a:lnTo>
                    <a:pt x="99" y="1164"/>
                  </a:lnTo>
                  <a:lnTo>
                    <a:pt x="114" y="1200"/>
                  </a:lnTo>
                  <a:lnTo>
                    <a:pt x="136" y="1263"/>
                  </a:lnTo>
                  <a:lnTo>
                    <a:pt x="162" y="1279"/>
                  </a:lnTo>
                  <a:lnTo>
                    <a:pt x="181" y="1292"/>
                  </a:lnTo>
                  <a:lnTo>
                    <a:pt x="210" y="1267"/>
                  </a:lnTo>
                  <a:lnTo>
                    <a:pt x="226" y="1253"/>
                  </a:lnTo>
                  <a:lnTo>
                    <a:pt x="258" y="1160"/>
                  </a:lnTo>
                  <a:lnTo>
                    <a:pt x="261" y="1147"/>
                  </a:lnTo>
                  <a:lnTo>
                    <a:pt x="285" y="972"/>
                  </a:lnTo>
                  <a:lnTo>
                    <a:pt x="293" y="726"/>
                  </a:lnTo>
                  <a:lnTo>
                    <a:pt x="285" y="494"/>
                  </a:lnTo>
                  <a:lnTo>
                    <a:pt x="261" y="329"/>
                  </a:lnTo>
                  <a:lnTo>
                    <a:pt x="258" y="317"/>
                  </a:lnTo>
                  <a:lnTo>
                    <a:pt x="224" y="229"/>
                  </a:lnTo>
                  <a:lnTo>
                    <a:pt x="210" y="219"/>
                  </a:lnTo>
                  <a:lnTo>
                    <a:pt x="181" y="200"/>
                  </a:lnTo>
                  <a:lnTo>
                    <a:pt x="162" y="217"/>
                  </a:lnTo>
                  <a:lnTo>
                    <a:pt x="136" y="239"/>
                  </a:lnTo>
                  <a:lnTo>
                    <a:pt x="114" y="306"/>
                  </a:lnTo>
                  <a:lnTo>
                    <a:pt x="99" y="345"/>
                  </a:lnTo>
                  <a:lnTo>
                    <a:pt x="76" y="517"/>
                  </a:lnTo>
                  <a:lnTo>
                    <a:pt x="68" y="7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Freeform 10"/>
            <p:cNvSpPr>
              <a:spLocks/>
            </p:cNvSpPr>
            <p:nvPr/>
          </p:nvSpPr>
          <p:spPr bwMode="auto">
            <a:xfrm>
              <a:off x="1748" y="1372"/>
              <a:ext cx="265" cy="179"/>
            </a:xfrm>
            <a:custGeom>
              <a:avLst/>
              <a:gdLst>
                <a:gd name="T0" fmla="*/ 1 w 529"/>
                <a:gd name="T1" fmla="*/ 0 h 1432"/>
                <a:gd name="T2" fmla="*/ 1 w 529"/>
                <a:gd name="T3" fmla="*/ 0 h 1432"/>
                <a:gd name="T4" fmla="*/ 1 w 529"/>
                <a:gd name="T5" fmla="*/ 0 h 1432"/>
                <a:gd name="T6" fmla="*/ 1 w 529"/>
                <a:gd name="T7" fmla="*/ 0 h 1432"/>
                <a:gd name="T8" fmla="*/ 0 w 529"/>
                <a:gd name="T9" fmla="*/ 0 h 1432"/>
                <a:gd name="T10" fmla="*/ 1 w 529"/>
                <a:gd name="T11" fmla="*/ 0 h 1432"/>
                <a:gd name="T12" fmla="*/ 1 w 529"/>
                <a:gd name="T13" fmla="*/ 0 h 1432"/>
                <a:gd name="T14" fmla="*/ 1 w 529"/>
                <a:gd name="T15" fmla="*/ 0 h 1432"/>
                <a:gd name="T16" fmla="*/ 1 w 529"/>
                <a:gd name="T17" fmla="*/ 0 h 1432"/>
                <a:gd name="T18" fmla="*/ 1 w 529"/>
                <a:gd name="T19" fmla="*/ 0 h 1432"/>
                <a:gd name="T20" fmla="*/ 1 w 529"/>
                <a:gd name="T21" fmla="*/ 0 h 1432"/>
                <a:gd name="T22" fmla="*/ 1 w 529"/>
                <a:gd name="T23" fmla="*/ 0 h 1432"/>
                <a:gd name="T24" fmla="*/ 1 w 529"/>
                <a:gd name="T25" fmla="*/ 0 h 1432"/>
                <a:gd name="T26" fmla="*/ 1 w 529"/>
                <a:gd name="T27" fmla="*/ 0 h 1432"/>
                <a:gd name="T28" fmla="*/ 1 w 529"/>
                <a:gd name="T29" fmla="*/ 0 h 1432"/>
                <a:gd name="T30" fmla="*/ 1 w 529"/>
                <a:gd name="T31" fmla="*/ 0 h 1432"/>
                <a:gd name="T32" fmla="*/ 1 w 529"/>
                <a:gd name="T33" fmla="*/ 0 h 1432"/>
                <a:gd name="T34" fmla="*/ 1 w 529"/>
                <a:gd name="T35" fmla="*/ 0 h 1432"/>
                <a:gd name="T36" fmla="*/ 1 w 529"/>
                <a:gd name="T37" fmla="*/ 0 h 1432"/>
                <a:gd name="T38" fmla="*/ 1 w 529"/>
                <a:gd name="T39" fmla="*/ 0 h 1432"/>
                <a:gd name="T40" fmla="*/ 1 w 529"/>
                <a:gd name="T41" fmla="*/ 0 h 1432"/>
                <a:gd name="T42" fmla="*/ 1 w 529"/>
                <a:gd name="T43" fmla="*/ 0 h 1432"/>
                <a:gd name="T44" fmla="*/ 1 w 529"/>
                <a:gd name="T45" fmla="*/ 0 h 1432"/>
                <a:gd name="T46" fmla="*/ 1 w 529"/>
                <a:gd name="T47" fmla="*/ 0 h 1432"/>
                <a:gd name="T48" fmla="*/ 1 w 529"/>
                <a:gd name="T49" fmla="*/ 0 h 1432"/>
                <a:gd name="T50" fmla="*/ 1 w 529"/>
                <a:gd name="T51" fmla="*/ 0 h 1432"/>
                <a:gd name="T52" fmla="*/ 1 w 529"/>
                <a:gd name="T53" fmla="*/ 0 h 1432"/>
                <a:gd name="T54" fmla="*/ 1 w 529"/>
                <a:gd name="T55" fmla="*/ 0 h 1432"/>
                <a:gd name="T56" fmla="*/ 1 w 529"/>
                <a:gd name="T57" fmla="*/ 0 h 1432"/>
                <a:gd name="T58" fmla="*/ 1 w 529"/>
                <a:gd name="T59" fmla="*/ 0 h 1432"/>
                <a:gd name="T60" fmla="*/ 1 w 529"/>
                <a:gd name="T61" fmla="*/ 0 h 1432"/>
                <a:gd name="T62" fmla="*/ 1 w 529"/>
                <a:gd name="T63" fmla="*/ 0 h 1432"/>
                <a:gd name="T64" fmla="*/ 1 w 529"/>
                <a:gd name="T65" fmla="*/ 0 h 1432"/>
                <a:gd name="T66" fmla="*/ 1 w 529"/>
                <a:gd name="T67" fmla="*/ 0 h 1432"/>
                <a:gd name="T68" fmla="*/ 1 w 529"/>
                <a:gd name="T69" fmla="*/ 0 h 1432"/>
                <a:gd name="T70" fmla="*/ 1 w 529"/>
                <a:gd name="T71" fmla="*/ 0 h 1432"/>
                <a:gd name="T72" fmla="*/ 1 w 529"/>
                <a:gd name="T73" fmla="*/ 0 h 1432"/>
                <a:gd name="T74" fmla="*/ 1 w 529"/>
                <a:gd name="T75" fmla="*/ 0 h 1432"/>
                <a:gd name="T76" fmla="*/ 1 w 529"/>
                <a:gd name="T77" fmla="*/ 0 h 1432"/>
                <a:gd name="T78" fmla="*/ 1 w 529"/>
                <a:gd name="T79" fmla="*/ 0 h 1432"/>
                <a:gd name="T80" fmla="*/ 1 w 529"/>
                <a:gd name="T81" fmla="*/ 0 h 143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29"/>
                <a:gd name="T124" fmla="*/ 0 h 1432"/>
                <a:gd name="T125" fmla="*/ 529 w 529"/>
                <a:gd name="T126" fmla="*/ 1432 h 143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29" h="1432">
                  <a:moveTo>
                    <a:pt x="116" y="1432"/>
                  </a:moveTo>
                  <a:lnTo>
                    <a:pt x="107" y="1300"/>
                  </a:lnTo>
                  <a:lnTo>
                    <a:pt x="59" y="721"/>
                  </a:lnTo>
                  <a:lnTo>
                    <a:pt x="11" y="143"/>
                  </a:lnTo>
                  <a:lnTo>
                    <a:pt x="0" y="13"/>
                  </a:lnTo>
                  <a:lnTo>
                    <a:pt x="11" y="12"/>
                  </a:lnTo>
                  <a:lnTo>
                    <a:pt x="59" y="9"/>
                  </a:lnTo>
                  <a:lnTo>
                    <a:pt x="67" y="9"/>
                  </a:lnTo>
                  <a:lnTo>
                    <a:pt x="107" y="536"/>
                  </a:lnTo>
                  <a:lnTo>
                    <a:pt x="128" y="829"/>
                  </a:lnTo>
                  <a:lnTo>
                    <a:pt x="150" y="1134"/>
                  </a:lnTo>
                  <a:lnTo>
                    <a:pt x="155" y="1084"/>
                  </a:lnTo>
                  <a:lnTo>
                    <a:pt x="171" y="839"/>
                  </a:lnTo>
                  <a:lnTo>
                    <a:pt x="203" y="409"/>
                  </a:lnTo>
                  <a:lnTo>
                    <a:pt x="231" y="2"/>
                  </a:lnTo>
                  <a:lnTo>
                    <a:pt x="251" y="1"/>
                  </a:lnTo>
                  <a:lnTo>
                    <a:pt x="299" y="0"/>
                  </a:lnTo>
                  <a:lnTo>
                    <a:pt x="347" y="678"/>
                  </a:lnTo>
                  <a:lnTo>
                    <a:pt x="356" y="827"/>
                  </a:lnTo>
                  <a:lnTo>
                    <a:pt x="377" y="1100"/>
                  </a:lnTo>
                  <a:lnTo>
                    <a:pt x="396" y="870"/>
                  </a:lnTo>
                  <a:lnTo>
                    <a:pt x="399" y="825"/>
                  </a:lnTo>
                  <a:lnTo>
                    <a:pt x="444" y="271"/>
                  </a:lnTo>
                  <a:lnTo>
                    <a:pt x="465" y="0"/>
                  </a:lnTo>
                  <a:lnTo>
                    <a:pt x="492" y="0"/>
                  </a:lnTo>
                  <a:lnTo>
                    <a:pt x="529" y="1"/>
                  </a:lnTo>
                  <a:lnTo>
                    <a:pt x="492" y="439"/>
                  </a:lnTo>
                  <a:lnTo>
                    <a:pt x="444" y="1009"/>
                  </a:lnTo>
                  <a:lnTo>
                    <a:pt x="407" y="1425"/>
                  </a:lnTo>
                  <a:lnTo>
                    <a:pt x="396" y="1425"/>
                  </a:lnTo>
                  <a:lnTo>
                    <a:pt x="347" y="1425"/>
                  </a:lnTo>
                  <a:lnTo>
                    <a:pt x="339" y="1425"/>
                  </a:lnTo>
                  <a:lnTo>
                    <a:pt x="299" y="854"/>
                  </a:lnTo>
                  <a:lnTo>
                    <a:pt x="278" y="573"/>
                  </a:lnTo>
                  <a:lnTo>
                    <a:pt x="263" y="330"/>
                  </a:lnTo>
                  <a:lnTo>
                    <a:pt x="251" y="513"/>
                  </a:lnTo>
                  <a:lnTo>
                    <a:pt x="203" y="1189"/>
                  </a:lnTo>
                  <a:lnTo>
                    <a:pt x="185" y="1429"/>
                  </a:lnTo>
                  <a:lnTo>
                    <a:pt x="155" y="1430"/>
                  </a:lnTo>
                  <a:lnTo>
                    <a:pt x="116" y="14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Freeform 11"/>
            <p:cNvSpPr>
              <a:spLocks/>
            </p:cNvSpPr>
            <p:nvPr/>
          </p:nvSpPr>
          <p:spPr bwMode="auto">
            <a:xfrm>
              <a:off x="2125" y="1312"/>
              <a:ext cx="94" cy="242"/>
            </a:xfrm>
            <a:custGeom>
              <a:avLst/>
              <a:gdLst>
                <a:gd name="T0" fmla="*/ 0 w 189"/>
                <a:gd name="T1" fmla="*/ 0 h 1944"/>
                <a:gd name="T2" fmla="*/ 0 w 189"/>
                <a:gd name="T3" fmla="*/ 0 h 1944"/>
                <a:gd name="T4" fmla="*/ 0 w 189"/>
                <a:gd name="T5" fmla="*/ 0 h 1944"/>
                <a:gd name="T6" fmla="*/ 0 w 189"/>
                <a:gd name="T7" fmla="*/ 0 h 1944"/>
                <a:gd name="T8" fmla="*/ 0 w 189"/>
                <a:gd name="T9" fmla="*/ 0 h 1944"/>
                <a:gd name="T10" fmla="*/ 0 w 189"/>
                <a:gd name="T11" fmla="*/ 0 h 1944"/>
                <a:gd name="T12" fmla="*/ 0 w 189"/>
                <a:gd name="T13" fmla="*/ 0 h 1944"/>
                <a:gd name="T14" fmla="*/ 0 w 189"/>
                <a:gd name="T15" fmla="*/ 0 h 1944"/>
                <a:gd name="T16" fmla="*/ 0 w 189"/>
                <a:gd name="T17" fmla="*/ 0 h 1944"/>
                <a:gd name="T18" fmla="*/ 0 w 189"/>
                <a:gd name="T19" fmla="*/ 0 h 1944"/>
                <a:gd name="T20" fmla="*/ 0 w 189"/>
                <a:gd name="T21" fmla="*/ 0 h 1944"/>
                <a:gd name="T22" fmla="*/ 0 w 189"/>
                <a:gd name="T23" fmla="*/ 0 h 1944"/>
                <a:gd name="T24" fmla="*/ 0 w 189"/>
                <a:gd name="T25" fmla="*/ 0 h 1944"/>
                <a:gd name="T26" fmla="*/ 0 w 189"/>
                <a:gd name="T27" fmla="*/ 0 h 1944"/>
                <a:gd name="T28" fmla="*/ 0 w 189"/>
                <a:gd name="T29" fmla="*/ 0 h 1944"/>
                <a:gd name="T30" fmla="*/ 0 w 189"/>
                <a:gd name="T31" fmla="*/ 0 h 1944"/>
                <a:gd name="T32" fmla="*/ 0 w 189"/>
                <a:gd name="T33" fmla="*/ 0 h 1944"/>
                <a:gd name="T34" fmla="*/ 0 w 189"/>
                <a:gd name="T35" fmla="*/ 0 h 1944"/>
                <a:gd name="T36" fmla="*/ 0 w 189"/>
                <a:gd name="T37" fmla="*/ 0 h 1944"/>
                <a:gd name="T38" fmla="*/ 0 w 189"/>
                <a:gd name="T39" fmla="*/ 0 h 1944"/>
                <a:gd name="T40" fmla="*/ 0 w 189"/>
                <a:gd name="T41" fmla="*/ 0 h 1944"/>
                <a:gd name="T42" fmla="*/ 0 w 189"/>
                <a:gd name="T43" fmla="*/ 0 h 1944"/>
                <a:gd name="T44" fmla="*/ 0 w 189"/>
                <a:gd name="T45" fmla="*/ 0 h 1944"/>
                <a:gd name="T46" fmla="*/ 0 w 189"/>
                <a:gd name="T47" fmla="*/ 0 h 1944"/>
                <a:gd name="T48" fmla="*/ 0 w 189"/>
                <a:gd name="T49" fmla="*/ 0 h 1944"/>
                <a:gd name="T50" fmla="*/ 0 w 189"/>
                <a:gd name="T51" fmla="*/ 0 h 1944"/>
                <a:gd name="T52" fmla="*/ 0 w 189"/>
                <a:gd name="T53" fmla="*/ 0 h 1944"/>
                <a:gd name="T54" fmla="*/ 0 w 189"/>
                <a:gd name="T55" fmla="*/ 0 h 1944"/>
                <a:gd name="T56" fmla="*/ 0 w 189"/>
                <a:gd name="T57" fmla="*/ 0 h 1944"/>
                <a:gd name="T58" fmla="*/ 0 w 189"/>
                <a:gd name="T59" fmla="*/ 0 h 1944"/>
                <a:gd name="T60" fmla="*/ 0 w 189"/>
                <a:gd name="T61" fmla="*/ 0 h 1944"/>
                <a:gd name="T62" fmla="*/ 0 w 189"/>
                <a:gd name="T63" fmla="*/ 0 h 1944"/>
                <a:gd name="T64" fmla="*/ 0 w 189"/>
                <a:gd name="T65" fmla="*/ 0 h 1944"/>
                <a:gd name="T66" fmla="*/ 0 w 189"/>
                <a:gd name="T67" fmla="*/ 0 h 1944"/>
                <a:gd name="T68" fmla="*/ 0 w 189"/>
                <a:gd name="T69" fmla="*/ 0 h 194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9"/>
                <a:gd name="T106" fmla="*/ 0 h 1944"/>
                <a:gd name="T107" fmla="*/ 189 w 189"/>
                <a:gd name="T108" fmla="*/ 1944 h 194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9" h="1944">
                  <a:moveTo>
                    <a:pt x="179" y="1712"/>
                  </a:moveTo>
                  <a:lnTo>
                    <a:pt x="189" y="1927"/>
                  </a:lnTo>
                  <a:lnTo>
                    <a:pt x="173" y="1931"/>
                  </a:lnTo>
                  <a:lnTo>
                    <a:pt x="139" y="1944"/>
                  </a:lnTo>
                  <a:lnTo>
                    <a:pt x="125" y="1937"/>
                  </a:lnTo>
                  <a:lnTo>
                    <a:pt x="107" y="1931"/>
                  </a:lnTo>
                  <a:lnTo>
                    <a:pt x="83" y="1900"/>
                  </a:lnTo>
                  <a:lnTo>
                    <a:pt x="77" y="1868"/>
                  </a:lnTo>
                  <a:lnTo>
                    <a:pt x="56" y="1788"/>
                  </a:lnTo>
                  <a:lnTo>
                    <a:pt x="48" y="1502"/>
                  </a:lnTo>
                  <a:lnTo>
                    <a:pt x="48" y="682"/>
                  </a:lnTo>
                  <a:lnTo>
                    <a:pt x="29" y="681"/>
                  </a:lnTo>
                  <a:lnTo>
                    <a:pt x="0" y="680"/>
                  </a:lnTo>
                  <a:lnTo>
                    <a:pt x="0" y="492"/>
                  </a:lnTo>
                  <a:lnTo>
                    <a:pt x="29" y="493"/>
                  </a:lnTo>
                  <a:lnTo>
                    <a:pt x="48" y="495"/>
                  </a:lnTo>
                  <a:lnTo>
                    <a:pt x="48" y="141"/>
                  </a:lnTo>
                  <a:lnTo>
                    <a:pt x="77" y="82"/>
                  </a:lnTo>
                  <a:lnTo>
                    <a:pt x="114" y="0"/>
                  </a:lnTo>
                  <a:lnTo>
                    <a:pt x="114" y="499"/>
                  </a:lnTo>
                  <a:lnTo>
                    <a:pt x="125" y="499"/>
                  </a:lnTo>
                  <a:lnTo>
                    <a:pt x="173" y="503"/>
                  </a:lnTo>
                  <a:lnTo>
                    <a:pt x="179" y="504"/>
                  </a:lnTo>
                  <a:lnTo>
                    <a:pt x="179" y="691"/>
                  </a:lnTo>
                  <a:lnTo>
                    <a:pt x="173" y="691"/>
                  </a:lnTo>
                  <a:lnTo>
                    <a:pt x="125" y="688"/>
                  </a:lnTo>
                  <a:lnTo>
                    <a:pt x="114" y="687"/>
                  </a:lnTo>
                  <a:lnTo>
                    <a:pt x="114" y="1520"/>
                  </a:lnTo>
                  <a:lnTo>
                    <a:pt x="117" y="1653"/>
                  </a:lnTo>
                  <a:lnTo>
                    <a:pt x="125" y="1685"/>
                  </a:lnTo>
                  <a:lnTo>
                    <a:pt x="128" y="1702"/>
                  </a:lnTo>
                  <a:lnTo>
                    <a:pt x="150" y="1720"/>
                  </a:lnTo>
                  <a:lnTo>
                    <a:pt x="173" y="1715"/>
                  </a:lnTo>
                  <a:lnTo>
                    <a:pt x="179" y="17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Freeform 12"/>
            <p:cNvSpPr>
              <a:spLocks/>
            </p:cNvSpPr>
            <p:nvPr/>
          </p:nvSpPr>
          <p:spPr bwMode="auto">
            <a:xfrm>
              <a:off x="2245" y="1307"/>
              <a:ext cx="158" cy="250"/>
            </a:xfrm>
            <a:custGeom>
              <a:avLst/>
              <a:gdLst>
                <a:gd name="T0" fmla="*/ 0 w 314"/>
                <a:gd name="T1" fmla="*/ 0 h 1997"/>
                <a:gd name="T2" fmla="*/ 0 w 314"/>
                <a:gd name="T3" fmla="*/ 0 h 1997"/>
                <a:gd name="T4" fmla="*/ 1 w 314"/>
                <a:gd name="T5" fmla="*/ 0 h 1997"/>
                <a:gd name="T6" fmla="*/ 1 w 314"/>
                <a:gd name="T7" fmla="*/ 0 h 1997"/>
                <a:gd name="T8" fmla="*/ 1 w 314"/>
                <a:gd name="T9" fmla="*/ 0 h 1997"/>
                <a:gd name="T10" fmla="*/ 1 w 314"/>
                <a:gd name="T11" fmla="*/ 0 h 1997"/>
                <a:gd name="T12" fmla="*/ 1 w 314"/>
                <a:gd name="T13" fmla="*/ 0 h 1997"/>
                <a:gd name="T14" fmla="*/ 1 w 314"/>
                <a:gd name="T15" fmla="*/ 0 h 1997"/>
                <a:gd name="T16" fmla="*/ 1 w 314"/>
                <a:gd name="T17" fmla="*/ 0 h 1997"/>
                <a:gd name="T18" fmla="*/ 1 w 314"/>
                <a:gd name="T19" fmla="*/ 0 h 1997"/>
                <a:gd name="T20" fmla="*/ 1 w 314"/>
                <a:gd name="T21" fmla="*/ 0 h 1997"/>
                <a:gd name="T22" fmla="*/ 1 w 314"/>
                <a:gd name="T23" fmla="*/ 0 h 1997"/>
                <a:gd name="T24" fmla="*/ 1 w 314"/>
                <a:gd name="T25" fmla="*/ 0 h 1997"/>
                <a:gd name="T26" fmla="*/ 1 w 314"/>
                <a:gd name="T27" fmla="*/ 0 h 1997"/>
                <a:gd name="T28" fmla="*/ 1 w 314"/>
                <a:gd name="T29" fmla="*/ 0 h 1997"/>
                <a:gd name="T30" fmla="*/ 1 w 314"/>
                <a:gd name="T31" fmla="*/ 0 h 1997"/>
                <a:gd name="T32" fmla="*/ 1 w 314"/>
                <a:gd name="T33" fmla="*/ 0 h 1997"/>
                <a:gd name="T34" fmla="*/ 1 w 314"/>
                <a:gd name="T35" fmla="*/ 0 h 1997"/>
                <a:gd name="T36" fmla="*/ 1 w 314"/>
                <a:gd name="T37" fmla="*/ 0 h 1997"/>
                <a:gd name="T38" fmla="*/ 1 w 314"/>
                <a:gd name="T39" fmla="*/ 0 h 1997"/>
                <a:gd name="T40" fmla="*/ 1 w 314"/>
                <a:gd name="T41" fmla="*/ 0 h 1997"/>
                <a:gd name="T42" fmla="*/ 1 w 314"/>
                <a:gd name="T43" fmla="*/ 0 h 1997"/>
                <a:gd name="T44" fmla="*/ 1 w 314"/>
                <a:gd name="T45" fmla="*/ 0 h 1997"/>
                <a:gd name="T46" fmla="*/ 1 w 314"/>
                <a:gd name="T47" fmla="*/ 0 h 1997"/>
                <a:gd name="T48" fmla="*/ 1 w 314"/>
                <a:gd name="T49" fmla="*/ 0 h 1997"/>
                <a:gd name="T50" fmla="*/ 1 w 314"/>
                <a:gd name="T51" fmla="*/ 0 h 1997"/>
                <a:gd name="T52" fmla="*/ 1 w 314"/>
                <a:gd name="T53" fmla="*/ 0 h 1997"/>
                <a:gd name="T54" fmla="*/ 1 w 314"/>
                <a:gd name="T55" fmla="*/ 0 h 1997"/>
                <a:gd name="T56" fmla="*/ 1 w 314"/>
                <a:gd name="T57" fmla="*/ 0 h 1997"/>
                <a:gd name="T58" fmla="*/ 1 w 314"/>
                <a:gd name="T59" fmla="*/ 0 h 1997"/>
                <a:gd name="T60" fmla="*/ 1 w 314"/>
                <a:gd name="T61" fmla="*/ 0 h 1997"/>
                <a:gd name="T62" fmla="*/ 1 w 314"/>
                <a:gd name="T63" fmla="*/ 0 h 1997"/>
                <a:gd name="T64" fmla="*/ 1 w 314"/>
                <a:gd name="T65" fmla="*/ 0 h 1997"/>
                <a:gd name="T66" fmla="*/ 1 w 314"/>
                <a:gd name="T67" fmla="*/ 0 h 1997"/>
                <a:gd name="T68" fmla="*/ 1 w 314"/>
                <a:gd name="T69" fmla="*/ 0 h 1997"/>
                <a:gd name="T70" fmla="*/ 1 w 314"/>
                <a:gd name="T71" fmla="*/ 0 h 1997"/>
                <a:gd name="T72" fmla="*/ 1 w 314"/>
                <a:gd name="T73" fmla="*/ 0 h 1997"/>
                <a:gd name="T74" fmla="*/ 1 w 314"/>
                <a:gd name="T75" fmla="*/ 0 h 1997"/>
                <a:gd name="T76" fmla="*/ 1 w 314"/>
                <a:gd name="T77" fmla="*/ 0 h 1997"/>
                <a:gd name="T78" fmla="*/ 0 w 314"/>
                <a:gd name="T79" fmla="*/ 0 h 199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14"/>
                <a:gd name="T121" fmla="*/ 0 h 1997"/>
                <a:gd name="T122" fmla="*/ 314 w 314"/>
                <a:gd name="T123" fmla="*/ 1997 h 199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14" h="1997">
                  <a:moveTo>
                    <a:pt x="0" y="1966"/>
                  </a:moveTo>
                  <a:lnTo>
                    <a:pt x="0" y="0"/>
                  </a:lnTo>
                  <a:lnTo>
                    <a:pt x="27" y="2"/>
                  </a:lnTo>
                  <a:lnTo>
                    <a:pt x="65" y="5"/>
                  </a:lnTo>
                  <a:lnTo>
                    <a:pt x="65" y="712"/>
                  </a:lnTo>
                  <a:lnTo>
                    <a:pt x="75" y="680"/>
                  </a:lnTo>
                  <a:lnTo>
                    <a:pt x="89" y="627"/>
                  </a:lnTo>
                  <a:lnTo>
                    <a:pt x="116" y="569"/>
                  </a:lnTo>
                  <a:lnTo>
                    <a:pt x="123" y="566"/>
                  </a:lnTo>
                  <a:lnTo>
                    <a:pt x="172" y="533"/>
                  </a:lnTo>
                  <a:lnTo>
                    <a:pt x="182" y="527"/>
                  </a:lnTo>
                  <a:lnTo>
                    <a:pt x="220" y="545"/>
                  </a:lnTo>
                  <a:lnTo>
                    <a:pt x="222" y="546"/>
                  </a:lnTo>
                  <a:lnTo>
                    <a:pt x="255" y="597"/>
                  </a:lnTo>
                  <a:lnTo>
                    <a:pt x="268" y="631"/>
                  </a:lnTo>
                  <a:lnTo>
                    <a:pt x="282" y="674"/>
                  </a:lnTo>
                  <a:lnTo>
                    <a:pt x="300" y="775"/>
                  </a:lnTo>
                  <a:lnTo>
                    <a:pt x="311" y="911"/>
                  </a:lnTo>
                  <a:lnTo>
                    <a:pt x="314" y="1096"/>
                  </a:lnTo>
                  <a:lnTo>
                    <a:pt x="314" y="1997"/>
                  </a:lnTo>
                  <a:lnTo>
                    <a:pt x="268" y="1993"/>
                  </a:lnTo>
                  <a:lnTo>
                    <a:pt x="249" y="1991"/>
                  </a:lnTo>
                  <a:lnTo>
                    <a:pt x="249" y="1088"/>
                  </a:lnTo>
                  <a:lnTo>
                    <a:pt x="244" y="930"/>
                  </a:lnTo>
                  <a:lnTo>
                    <a:pt x="228" y="822"/>
                  </a:lnTo>
                  <a:lnTo>
                    <a:pt x="220" y="801"/>
                  </a:lnTo>
                  <a:lnTo>
                    <a:pt x="202" y="757"/>
                  </a:lnTo>
                  <a:lnTo>
                    <a:pt x="172" y="736"/>
                  </a:lnTo>
                  <a:lnTo>
                    <a:pt x="167" y="732"/>
                  </a:lnTo>
                  <a:lnTo>
                    <a:pt x="139" y="744"/>
                  </a:lnTo>
                  <a:lnTo>
                    <a:pt x="123" y="769"/>
                  </a:lnTo>
                  <a:lnTo>
                    <a:pt x="111" y="783"/>
                  </a:lnTo>
                  <a:lnTo>
                    <a:pt x="91" y="847"/>
                  </a:lnTo>
                  <a:lnTo>
                    <a:pt x="76" y="932"/>
                  </a:lnTo>
                  <a:lnTo>
                    <a:pt x="75" y="954"/>
                  </a:lnTo>
                  <a:lnTo>
                    <a:pt x="67" y="1044"/>
                  </a:lnTo>
                  <a:lnTo>
                    <a:pt x="65" y="1193"/>
                  </a:lnTo>
                  <a:lnTo>
                    <a:pt x="65" y="1973"/>
                  </a:lnTo>
                  <a:lnTo>
                    <a:pt x="27" y="1969"/>
                  </a:lnTo>
                  <a:lnTo>
                    <a:pt x="0" y="19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Freeform 13"/>
            <p:cNvSpPr>
              <a:spLocks noEditPoints="1"/>
            </p:cNvSpPr>
            <p:nvPr/>
          </p:nvSpPr>
          <p:spPr bwMode="auto">
            <a:xfrm>
              <a:off x="2441" y="1379"/>
              <a:ext cx="178" cy="186"/>
            </a:xfrm>
            <a:custGeom>
              <a:avLst/>
              <a:gdLst>
                <a:gd name="T0" fmla="*/ 1 w 356"/>
                <a:gd name="T1" fmla="*/ 0 h 1489"/>
                <a:gd name="T2" fmla="*/ 1 w 356"/>
                <a:gd name="T3" fmla="*/ 0 h 1489"/>
                <a:gd name="T4" fmla="*/ 1 w 356"/>
                <a:gd name="T5" fmla="*/ 0 h 1489"/>
                <a:gd name="T6" fmla="*/ 1 w 356"/>
                <a:gd name="T7" fmla="*/ 0 h 1489"/>
                <a:gd name="T8" fmla="*/ 1 w 356"/>
                <a:gd name="T9" fmla="*/ 0 h 1489"/>
                <a:gd name="T10" fmla="*/ 1 w 356"/>
                <a:gd name="T11" fmla="*/ 0 h 1489"/>
                <a:gd name="T12" fmla="*/ 1 w 356"/>
                <a:gd name="T13" fmla="*/ 0 h 1489"/>
                <a:gd name="T14" fmla="*/ 1 w 356"/>
                <a:gd name="T15" fmla="*/ 0 h 1489"/>
                <a:gd name="T16" fmla="*/ 1 w 356"/>
                <a:gd name="T17" fmla="*/ 0 h 1489"/>
                <a:gd name="T18" fmla="*/ 0 w 356"/>
                <a:gd name="T19" fmla="*/ 0 h 1489"/>
                <a:gd name="T20" fmla="*/ 1 w 356"/>
                <a:gd name="T21" fmla="*/ 0 h 1489"/>
                <a:gd name="T22" fmla="*/ 1 w 356"/>
                <a:gd name="T23" fmla="*/ 0 h 1489"/>
                <a:gd name="T24" fmla="*/ 1 w 356"/>
                <a:gd name="T25" fmla="*/ 0 h 1489"/>
                <a:gd name="T26" fmla="*/ 1 w 356"/>
                <a:gd name="T27" fmla="*/ 0 h 1489"/>
                <a:gd name="T28" fmla="*/ 1 w 356"/>
                <a:gd name="T29" fmla="*/ 0 h 1489"/>
                <a:gd name="T30" fmla="*/ 1 w 356"/>
                <a:gd name="T31" fmla="*/ 0 h 1489"/>
                <a:gd name="T32" fmla="*/ 1 w 356"/>
                <a:gd name="T33" fmla="*/ 0 h 1489"/>
                <a:gd name="T34" fmla="*/ 1 w 356"/>
                <a:gd name="T35" fmla="*/ 0 h 1489"/>
                <a:gd name="T36" fmla="*/ 1 w 356"/>
                <a:gd name="T37" fmla="*/ 0 h 1489"/>
                <a:gd name="T38" fmla="*/ 1 w 356"/>
                <a:gd name="T39" fmla="*/ 0 h 1489"/>
                <a:gd name="T40" fmla="*/ 1 w 356"/>
                <a:gd name="T41" fmla="*/ 0 h 1489"/>
                <a:gd name="T42" fmla="*/ 1 w 356"/>
                <a:gd name="T43" fmla="*/ 0 h 1489"/>
                <a:gd name="T44" fmla="*/ 1 w 356"/>
                <a:gd name="T45" fmla="*/ 0 h 1489"/>
                <a:gd name="T46" fmla="*/ 1 w 356"/>
                <a:gd name="T47" fmla="*/ 0 h 1489"/>
                <a:gd name="T48" fmla="*/ 1 w 356"/>
                <a:gd name="T49" fmla="*/ 0 h 1489"/>
                <a:gd name="T50" fmla="*/ 1 w 356"/>
                <a:gd name="T51" fmla="*/ 0 h 1489"/>
                <a:gd name="T52" fmla="*/ 1 w 356"/>
                <a:gd name="T53" fmla="*/ 0 h 1489"/>
                <a:gd name="T54" fmla="*/ 1 w 356"/>
                <a:gd name="T55" fmla="*/ 0 h 1489"/>
                <a:gd name="T56" fmla="*/ 1 w 356"/>
                <a:gd name="T57" fmla="*/ 0 h 1489"/>
                <a:gd name="T58" fmla="*/ 1 w 356"/>
                <a:gd name="T59" fmla="*/ 0 h 1489"/>
                <a:gd name="T60" fmla="*/ 1 w 356"/>
                <a:gd name="T61" fmla="*/ 0 h 1489"/>
                <a:gd name="T62" fmla="*/ 1 w 356"/>
                <a:gd name="T63" fmla="*/ 0 h 1489"/>
                <a:gd name="T64" fmla="*/ 1 w 356"/>
                <a:gd name="T65" fmla="*/ 0 h 1489"/>
                <a:gd name="T66" fmla="*/ 1 w 356"/>
                <a:gd name="T67" fmla="*/ 0 h 1489"/>
                <a:gd name="T68" fmla="*/ 1 w 356"/>
                <a:gd name="T69" fmla="*/ 0 h 1489"/>
                <a:gd name="T70" fmla="*/ 1 w 356"/>
                <a:gd name="T71" fmla="*/ 0 h 1489"/>
                <a:gd name="T72" fmla="*/ 1 w 356"/>
                <a:gd name="T73" fmla="*/ 0 h 1489"/>
                <a:gd name="T74" fmla="*/ 1 w 356"/>
                <a:gd name="T75" fmla="*/ 0 h 1489"/>
                <a:gd name="T76" fmla="*/ 1 w 356"/>
                <a:gd name="T77" fmla="*/ 0 h 1489"/>
                <a:gd name="T78" fmla="*/ 1 w 356"/>
                <a:gd name="T79" fmla="*/ 0 h 148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56"/>
                <a:gd name="T121" fmla="*/ 0 h 1489"/>
                <a:gd name="T122" fmla="*/ 356 w 356"/>
                <a:gd name="T123" fmla="*/ 1489 h 148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56" h="1489">
                  <a:moveTo>
                    <a:pt x="286" y="1014"/>
                  </a:moveTo>
                  <a:lnTo>
                    <a:pt x="310" y="1028"/>
                  </a:lnTo>
                  <a:lnTo>
                    <a:pt x="353" y="1054"/>
                  </a:lnTo>
                  <a:lnTo>
                    <a:pt x="331" y="1246"/>
                  </a:lnTo>
                  <a:lnTo>
                    <a:pt x="310" y="1330"/>
                  </a:lnTo>
                  <a:lnTo>
                    <a:pt x="296" y="1387"/>
                  </a:lnTo>
                  <a:lnTo>
                    <a:pt x="262" y="1443"/>
                  </a:lnTo>
                  <a:lnTo>
                    <a:pt x="246" y="1468"/>
                  </a:lnTo>
                  <a:lnTo>
                    <a:pt x="214" y="1480"/>
                  </a:lnTo>
                  <a:lnTo>
                    <a:pt x="184" y="1489"/>
                  </a:lnTo>
                  <a:lnTo>
                    <a:pt x="165" y="1474"/>
                  </a:lnTo>
                  <a:lnTo>
                    <a:pt x="117" y="1438"/>
                  </a:lnTo>
                  <a:lnTo>
                    <a:pt x="107" y="1432"/>
                  </a:lnTo>
                  <a:lnTo>
                    <a:pt x="77" y="1367"/>
                  </a:lnTo>
                  <a:lnTo>
                    <a:pt x="69" y="1339"/>
                  </a:lnTo>
                  <a:lnTo>
                    <a:pt x="49" y="1280"/>
                  </a:lnTo>
                  <a:lnTo>
                    <a:pt x="27" y="1171"/>
                  </a:lnTo>
                  <a:lnTo>
                    <a:pt x="21" y="1106"/>
                  </a:lnTo>
                  <a:lnTo>
                    <a:pt x="13" y="1044"/>
                  </a:lnTo>
                  <a:lnTo>
                    <a:pt x="0" y="734"/>
                  </a:lnTo>
                  <a:lnTo>
                    <a:pt x="3" y="564"/>
                  </a:lnTo>
                  <a:lnTo>
                    <a:pt x="13" y="416"/>
                  </a:lnTo>
                  <a:lnTo>
                    <a:pt x="21" y="356"/>
                  </a:lnTo>
                  <a:lnTo>
                    <a:pt x="29" y="288"/>
                  </a:lnTo>
                  <a:lnTo>
                    <a:pt x="49" y="181"/>
                  </a:lnTo>
                  <a:lnTo>
                    <a:pt x="69" y="126"/>
                  </a:lnTo>
                  <a:lnTo>
                    <a:pt x="77" y="98"/>
                  </a:lnTo>
                  <a:lnTo>
                    <a:pt x="107" y="39"/>
                  </a:lnTo>
                  <a:lnTo>
                    <a:pt x="117" y="35"/>
                  </a:lnTo>
                  <a:lnTo>
                    <a:pt x="165" y="9"/>
                  </a:lnTo>
                  <a:lnTo>
                    <a:pt x="180" y="0"/>
                  </a:lnTo>
                  <a:lnTo>
                    <a:pt x="214" y="27"/>
                  </a:lnTo>
                  <a:lnTo>
                    <a:pt x="251" y="59"/>
                  </a:lnTo>
                  <a:lnTo>
                    <a:pt x="262" y="81"/>
                  </a:lnTo>
                  <a:lnTo>
                    <a:pt x="281" y="124"/>
                  </a:lnTo>
                  <a:lnTo>
                    <a:pt x="307" y="214"/>
                  </a:lnTo>
                  <a:lnTo>
                    <a:pt x="310" y="224"/>
                  </a:lnTo>
                  <a:lnTo>
                    <a:pt x="329" y="323"/>
                  </a:lnTo>
                  <a:lnTo>
                    <a:pt x="343" y="453"/>
                  </a:lnTo>
                  <a:lnTo>
                    <a:pt x="356" y="768"/>
                  </a:lnTo>
                  <a:lnTo>
                    <a:pt x="356" y="833"/>
                  </a:lnTo>
                  <a:lnTo>
                    <a:pt x="310" y="826"/>
                  </a:lnTo>
                  <a:lnTo>
                    <a:pt x="262" y="819"/>
                  </a:lnTo>
                  <a:lnTo>
                    <a:pt x="214" y="812"/>
                  </a:lnTo>
                  <a:lnTo>
                    <a:pt x="165" y="804"/>
                  </a:lnTo>
                  <a:lnTo>
                    <a:pt x="117" y="798"/>
                  </a:lnTo>
                  <a:lnTo>
                    <a:pt x="69" y="791"/>
                  </a:lnTo>
                  <a:lnTo>
                    <a:pt x="67" y="791"/>
                  </a:lnTo>
                  <a:lnTo>
                    <a:pt x="69" y="799"/>
                  </a:lnTo>
                  <a:lnTo>
                    <a:pt x="78" y="1000"/>
                  </a:lnTo>
                  <a:lnTo>
                    <a:pt x="104" y="1156"/>
                  </a:lnTo>
                  <a:lnTo>
                    <a:pt x="117" y="1190"/>
                  </a:lnTo>
                  <a:lnTo>
                    <a:pt x="139" y="1255"/>
                  </a:lnTo>
                  <a:lnTo>
                    <a:pt x="165" y="1275"/>
                  </a:lnTo>
                  <a:lnTo>
                    <a:pt x="184" y="1293"/>
                  </a:lnTo>
                  <a:lnTo>
                    <a:pt x="214" y="1282"/>
                  </a:lnTo>
                  <a:lnTo>
                    <a:pt x="219" y="1280"/>
                  </a:lnTo>
                  <a:lnTo>
                    <a:pt x="246" y="1231"/>
                  </a:lnTo>
                  <a:lnTo>
                    <a:pt x="262" y="1173"/>
                  </a:lnTo>
                  <a:lnTo>
                    <a:pt x="268" y="1144"/>
                  </a:lnTo>
                  <a:lnTo>
                    <a:pt x="286" y="1014"/>
                  </a:lnTo>
                  <a:close/>
                  <a:moveTo>
                    <a:pt x="72" y="593"/>
                  </a:moveTo>
                  <a:lnTo>
                    <a:pt x="117" y="599"/>
                  </a:lnTo>
                  <a:lnTo>
                    <a:pt x="165" y="605"/>
                  </a:lnTo>
                  <a:lnTo>
                    <a:pt x="214" y="613"/>
                  </a:lnTo>
                  <a:lnTo>
                    <a:pt x="262" y="619"/>
                  </a:lnTo>
                  <a:lnTo>
                    <a:pt x="288" y="624"/>
                  </a:lnTo>
                  <a:lnTo>
                    <a:pt x="280" y="465"/>
                  </a:lnTo>
                  <a:lnTo>
                    <a:pt x="262" y="350"/>
                  </a:lnTo>
                  <a:lnTo>
                    <a:pt x="262" y="346"/>
                  </a:lnTo>
                  <a:lnTo>
                    <a:pt x="227" y="241"/>
                  </a:lnTo>
                  <a:lnTo>
                    <a:pt x="214" y="229"/>
                  </a:lnTo>
                  <a:lnTo>
                    <a:pt x="180" y="200"/>
                  </a:lnTo>
                  <a:lnTo>
                    <a:pt x="165" y="207"/>
                  </a:lnTo>
                  <a:lnTo>
                    <a:pt x="139" y="220"/>
                  </a:lnTo>
                  <a:lnTo>
                    <a:pt x="117" y="274"/>
                  </a:lnTo>
                  <a:lnTo>
                    <a:pt x="105" y="300"/>
                  </a:lnTo>
                  <a:lnTo>
                    <a:pt x="81" y="427"/>
                  </a:lnTo>
                  <a:lnTo>
                    <a:pt x="72" y="5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Freeform 14"/>
            <p:cNvSpPr>
              <a:spLocks/>
            </p:cNvSpPr>
            <p:nvPr/>
          </p:nvSpPr>
          <p:spPr bwMode="auto">
            <a:xfrm>
              <a:off x="2739" y="1323"/>
              <a:ext cx="244" cy="252"/>
            </a:xfrm>
            <a:custGeom>
              <a:avLst/>
              <a:gdLst>
                <a:gd name="T0" fmla="*/ 1 w 487"/>
                <a:gd name="T1" fmla="*/ 0 h 2016"/>
                <a:gd name="T2" fmla="*/ 1 w 487"/>
                <a:gd name="T3" fmla="*/ 0 h 2016"/>
                <a:gd name="T4" fmla="*/ 1 w 487"/>
                <a:gd name="T5" fmla="*/ 0 h 2016"/>
                <a:gd name="T6" fmla="*/ 1 w 487"/>
                <a:gd name="T7" fmla="*/ 0 h 2016"/>
                <a:gd name="T8" fmla="*/ 1 w 487"/>
                <a:gd name="T9" fmla="*/ 0 h 2016"/>
                <a:gd name="T10" fmla="*/ 1 w 487"/>
                <a:gd name="T11" fmla="*/ 0 h 2016"/>
                <a:gd name="T12" fmla="*/ 1 w 487"/>
                <a:gd name="T13" fmla="*/ 0 h 2016"/>
                <a:gd name="T14" fmla="*/ 0 w 487"/>
                <a:gd name="T15" fmla="*/ 0 h 2016"/>
                <a:gd name="T16" fmla="*/ 1 w 487"/>
                <a:gd name="T17" fmla="*/ 0 h 2016"/>
                <a:gd name="T18" fmla="*/ 1 w 487"/>
                <a:gd name="T19" fmla="*/ 0 h 2016"/>
                <a:gd name="T20" fmla="*/ 1 w 487"/>
                <a:gd name="T21" fmla="*/ 0 h 2016"/>
                <a:gd name="T22" fmla="*/ 1 w 487"/>
                <a:gd name="T23" fmla="*/ 0 h 2016"/>
                <a:gd name="T24" fmla="*/ 1 w 487"/>
                <a:gd name="T25" fmla="*/ 0 h 2016"/>
                <a:gd name="T26" fmla="*/ 1 w 487"/>
                <a:gd name="T27" fmla="*/ 0 h 2016"/>
                <a:gd name="T28" fmla="*/ 1 w 487"/>
                <a:gd name="T29" fmla="*/ 0 h 2016"/>
                <a:gd name="T30" fmla="*/ 1 w 487"/>
                <a:gd name="T31" fmla="*/ 0 h 2016"/>
                <a:gd name="T32" fmla="*/ 1 w 487"/>
                <a:gd name="T33" fmla="*/ 0 h 2016"/>
                <a:gd name="T34" fmla="*/ 1 w 487"/>
                <a:gd name="T35" fmla="*/ 0 h 2016"/>
                <a:gd name="T36" fmla="*/ 1 w 487"/>
                <a:gd name="T37" fmla="*/ 0 h 2016"/>
                <a:gd name="T38" fmla="*/ 1 w 487"/>
                <a:gd name="T39" fmla="*/ 0 h 2016"/>
                <a:gd name="T40" fmla="*/ 1 w 487"/>
                <a:gd name="T41" fmla="*/ 0 h 2016"/>
                <a:gd name="T42" fmla="*/ 1 w 487"/>
                <a:gd name="T43" fmla="*/ 0 h 2016"/>
                <a:gd name="T44" fmla="*/ 1 w 487"/>
                <a:gd name="T45" fmla="*/ 0 h 2016"/>
                <a:gd name="T46" fmla="*/ 1 w 487"/>
                <a:gd name="T47" fmla="*/ 0 h 2016"/>
                <a:gd name="T48" fmla="*/ 1 w 487"/>
                <a:gd name="T49" fmla="*/ 0 h 2016"/>
                <a:gd name="T50" fmla="*/ 1 w 487"/>
                <a:gd name="T51" fmla="*/ 0 h 2016"/>
                <a:gd name="T52" fmla="*/ 1 w 487"/>
                <a:gd name="T53" fmla="*/ 0 h 2016"/>
                <a:gd name="T54" fmla="*/ 1 w 487"/>
                <a:gd name="T55" fmla="*/ 0 h 2016"/>
                <a:gd name="T56" fmla="*/ 1 w 487"/>
                <a:gd name="T57" fmla="*/ 0 h 2016"/>
                <a:gd name="T58" fmla="*/ 1 w 487"/>
                <a:gd name="T59" fmla="*/ 0 h 2016"/>
                <a:gd name="T60" fmla="*/ 1 w 487"/>
                <a:gd name="T61" fmla="*/ 0 h 2016"/>
                <a:gd name="T62" fmla="*/ 1 w 487"/>
                <a:gd name="T63" fmla="*/ 0 h 2016"/>
                <a:gd name="T64" fmla="*/ 1 w 487"/>
                <a:gd name="T65" fmla="*/ 0 h 2016"/>
                <a:gd name="T66" fmla="*/ 1 w 487"/>
                <a:gd name="T67" fmla="*/ 0 h 20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87"/>
                <a:gd name="T103" fmla="*/ 0 h 2016"/>
                <a:gd name="T104" fmla="*/ 487 w 487"/>
                <a:gd name="T105" fmla="*/ 2016 h 201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87" h="2016">
                  <a:moveTo>
                    <a:pt x="203" y="2003"/>
                  </a:moveTo>
                  <a:lnTo>
                    <a:pt x="203" y="1171"/>
                  </a:lnTo>
                  <a:lnTo>
                    <a:pt x="195" y="1115"/>
                  </a:lnTo>
                  <a:lnTo>
                    <a:pt x="147" y="841"/>
                  </a:lnTo>
                  <a:lnTo>
                    <a:pt x="99" y="567"/>
                  </a:lnTo>
                  <a:lnTo>
                    <a:pt x="51" y="292"/>
                  </a:lnTo>
                  <a:lnTo>
                    <a:pt x="3" y="17"/>
                  </a:lnTo>
                  <a:lnTo>
                    <a:pt x="0" y="0"/>
                  </a:lnTo>
                  <a:lnTo>
                    <a:pt x="3" y="0"/>
                  </a:lnTo>
                  <a:lnTo>
                    <a:pt x="51" y="8"/>
                  </a:lnTo>
                  <a:lnTo>
                    <a:pt x="85" y="15"/>
                  </a:lnTo>
                  <a:lnTo>
                    <a:pt x="99" y="94"/>
                  </a:lnTo>
                  <a:lnTo>
                    <a:pt x="147" y="375"/>
                  </a:lnTo>
                  <a:lnTo>
                    <a:pt x="188" y="627"/>
                  </a:lnTo>
                  <a:lnTo>
                    <a:pt x="195" y="658"/>
                  </a:lnTo>
                  <a:lnTo>
                    <a:pt x="243" y="963"/>
                  </a:lnTo>
                  <a:lnTo>
                    <a:pt x="243" y="969"/>
                  </a:lnTo>
                  <a:lnTo>
                    <a:pt x="291" y="698"/>
                  </a:lnTo>
                  <a:lnTo>
                    <a:pt x="300" y="634"/>
                  </a:lnTo>
                  <a:lnTo>
                    <a:pt x="339" y="433"/>
                  </a:lnTo>
                  <a:lnTo>
                    <a:pt x="388" y="172"/>
                  </a:lnTo>
                  <a:lnTo>
                    <a:pt x="406" y="74"/>
                  </a:lnTo>
                  <a:lnTo>
                    <a:pt x="436" y="80"/>
                  </a:lnTo>
                  <a:lnTo>
                    <a:pt x="484" y="89"/>
                  </a:lnTo>
                  <a:lnTo>
                    <a:pt x="487" y="91"/>
                  </a:lnTo>
                  <a:lnTo>
                    <a:pt x="484" y="110"/>
                  </a:lnTo>
                  <a:lnTo>
                    <a:pt x="436" y="357"/>
                  </a:lnTo>
                  <a:lnTo>
                    <a:pt x="388" y="606"/>
                  </a:lnTo>
                  <a:lnTo>
                    <a:pt x="339" y="852"/>
                  </a:lnTo>
                  <a:lnTo>
                    <a:pt x="291" y="1100"/>
                  </a:lnTo>
                  <a:lnTo>
                    <a:pt x="273" y="1184"/>
                  </a:lnTo>
                  <a:lnTo>
                    <a:pt x="273" y="2016"/>
                  </a:lnTo>
                  <a:lnTo>
                    <a:pt x="243" y="2010"/>
                  </a:lnTo>
                  <a:lnTo>
                    <a:pt x="203" y="20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Freeform 15"/>
            <p:cNvSpPr>
              <a:spLocks noEditPoints="1"/>
            </p:cNvSpPr>
            <p:nvPr/>
          </p:nvSpPr>
          <p:spPr bwMode="auto">
            <a:xfrm>
              <a:off x="2965" y="1402"/>
              <a:ext cx="177" cy="186"/>
            </a:xfrm>
            <a:custGeom>
              <a:avLst/>
              <a:gdLst>
                <a:gd name="T0" fmla="*/ 0 w 355"/>
                <a:gd name="T1" fmla="*/ 0 h 1491"/>
                <a:gd name="T2" fmla="*/ 0 w 355"/>
                <a:gd name="T3" fmla="*/ 0 h 1491"/>
                <a:gd name="T4" fmla="*/ 0 w 355"/>
                <a:gd name="T5" fmla="*/ 0 h 1491"/>
                <a:gd name="T6" fmla="*/ 0 w 355"/>
                <a:gd name="T7" fmla="*/ 0 h 1491"/>
                <a:gd name="T8" fmla="*/ 0 w 355"/>
                <a:gd name="T9" fmla="*/ 0 h 1491"/>
                <a:gd name="T10" fmla="*/ 0 w 355"/>
                <a:gd name="T11" fmla="*/ 0 h 1491"/>
                <a:gd name="T12" fmla="*/ 0 w 355"/>
                <a:gd name="T13" fmla="*/ 0 h 1491"/>
                <a:gd name="T14" fmla="*/ 0 w 355"/>
                <a:gd name="T15" fmla="*/ 0 h 1491"/>
                <a:gd name="T16" fmla="*/ 0 w 355"/>
                <a:gd name="T17" fmla="*/ 0 h 1491"/>
                <a:gd name="T18" fmla="*/ 0 w 355"/>
                <a:gd name="T19" fmla="*/ 0 h 1491"/>
                <a:gd name="T20" fmla="*/ 0 w 355"/>
                <a:gd name="T21" fmla="*/ 0 h 1491"/>
                <a:gd name="T22" fmla="*/ 0 w 355"/>
                <a:gd name="T23" fmla="*/ 0 h 1491"/>
                <a:gd name="T24" fmla="*/ 0 w 355"/>
                <a:gd name="T25" fmla="*/ 0 h 1491"/>
                <a:gd name="T26" fmla="*/ 0 w 355"/>
                <a:gd name="T27" fmla="*/ 0 h 1491"/>
                <a:gd name="T28" fmla="*/ 0 w 355"/>
                <a:gd name="T29" fmla="*/ 0 h 1491"/>
                <a:gd name="T30" fmla="*/ 0 w 355"/>
                <a:gd name="T31" fmla="*/ 0 h 1491"/>
                <a:gd name="T32" fmla="*/ 0 w 355"/>
                <a:gd name="T33" fmla="*/ 0 h 1491"/>
                <a:gd name="T34" fmla="*/ 0 w 355"/>
                <a:gd name="T35" fmla="*/ 0 h 1491"/>
                <a:gd name="T36" fmla="*/ 0 w 355"/>
                <a:gd name="T37" fmla="*/ 0 h 1491"/>
                <a:gd name="T38" fmla="*/ 0 w 355"/>
                <a:gd name="T39" fmla="*/ 0 h 1491"/>
                <a:gd name="T40" fmla="*/ 0 w 355"/>
                <a:gd name="T41" fmla="*/ 0 h 1491"/>
                <a:gd name="T42" fmla="*/ 0 w 355"/>
                <a:gd name="T43" fmla="*/ 0 h 1491"/>
                <a:gd name="T44" fmla="*/ 0 w 355"/>
                <a:gd name="T45" fmla="*/ 0 h 1491"/>
                <a:gd name="T46" fmla="*/ 0 w 355"/>
                <a:gd name="T47" fmla="*/ 0 h 1491"/>
                <a:gd name="T48" fmla="*/ 0 w 355"/>
                <a:gd name="T49" fmla="*/ 0 h 1491"/>
                <a:gd name="T50" fmla="*/ 0 w 355"/>
                <a:gd name="T51" fmla="*/ 0 h 1491"/>
                <a:gd name="T52" fmla="*/ 0 w 355"/>
                <a:gd name="T53" fmla="*/ 0 h 1491"/>
                <a:gd name="T54" fmla="*/ 0 w 355"/>
                <a:gd name="T55" fmla="*/ 0 h 1491"/>
                <a:gd name="T56" fmla="*/ 0 w 355"/>
                <a:gd name="T57" fmla="*/ 0 h 1491"/>
                <a:gd name="T58" fmla="*/ 0 w 355"/>
                <a:gd name="T59" fmla="*/ 0 h 1491"/>
                <a:gd name="T60" fmla="*/ 0 w 355"/>
                <a:gd name="T61" fmla="*/ 0 h 1491"/>
                <a:gd name="T62" fmla="*/ 0 w 355"/>
                <a:gd name="T63" fmla="*/ 0 h 1491"/>
                <a:gd name="T64" fmla="*/ 0 w 355"/>
                <a:gd name="T65" fmla="*/ 0 h 1491"/>
                <a:gd name="T66" fmla="*/ 0 w 355"/>
                <a:gd name="T67" fmla="*/ 0 h 1491"/>
                <a:gd name="T68" fmla="*/ 0 w 355"/>
                <a:gd name="T69" fmla="*/ 0 h 1491"/>
                <a:gd name="T70" fmla="*/ 0 w 355"/>
                <a:gd name="T71" fmla="*/ 0 h 1491"/>
                <a:gd name="T72" fmla="*/ 0 w 355"/>
                <a:gd name="T73" fmla="*/ 0 h 1491"/>
                <a:gd name="T74" fmla="*/ 0 w 355"/>
                <a:gd name="T75" fmla="*/ 0 h 1491"/>
                <a:gd name="T76" fmla="*/ 0 w 355"/>
                <a:gd name="T77" fmla="*/ 0 h 1491"/>
                <a:gd name="T78" fmla="*/ 0 w 355"/>
                <a:gd name="T79" fmla="*/ 0 h 1491"/>
                <a:gd name="T80" fmla="*/ 0 w 355"/>
                <a:gd name="T81" fmla="*/ 0 h 149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55"/>
                <a:gd name="T124" fmla="*/ 0 h 1491"/>
                <a:gd name="T125" fmla="*/ 355 w 355"/>
                <a:gd name="T126" fmla="*/ 1491 h 149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55" h="1491">
                  <a:moveTo>
                    <a:pt x="284" y="1021"/>
                  </a:moveTo>
                  <a:lnTo>
                    <a:pt x="320" y="1044"/>
                  </a:lnTo>
                  <a:lnTo>
                    <a:pt x="353" y="1065"/>
                  </a:lnTo>
                  <a:lnTo>
                    <a:pt x="329" y="1255"/>
                  </a:lnTo>
                  <a:lnTo>
                    <a:pt x="320" y="1294"/>
                  </a:lnTo>
                  <a:lnTo>
                    <a:pt x="292" y="1393"/>
                  </a:lnTo>
                  <a:lnTo>
                    <a:pt x="272" y="1429"/>
                  </a:lnTo>
                  <a:lnTo>
                    <a:pt x="244" y="1472"/>
                  </a:lnTo>
                  <a:lnTo>
                    <a:pt x="224" y="1479"/>
                  </a:lnTo>
                  <a:lnTo>
                    <a:pt x="182" y="1491"/>
                  </a:lnTo>
                  <a:lnTo>
                    <a:pt x="176" y="1484"/>
                  </a:lnTo>
                  <a:lnTo>
                    <a:pt x="128" y="1444"/>
                  </a:lnTo>
                  <a:lnTo>
                    <a:pt x="107" y="1428"/>
                  </a:lnTo>
                  <a:lnTo>
                    <a:pt x="80" y="1367"/>
                  </a:lnTo>
                  <a:lnTo>
                    <a:pt x="77" y="1361"/>
                  </a:lnTo>
                  <a:lnTo>
                    <a:pt x="50" y="1272"/>
                  </a:lnTo>
                  <a:lnTo>
                    <a:pt x="32" y="1180"/>
                  </a:lnTo>
                  <a:lnTo>
                    <a:pt x="27" y="1162"/>
                  </a:lnTo>
                  <a:lnTo>
                    <a:pt x="13" y="1033"/>
                  </a:lnTo>
                  <a:lnTo>
                    <a:pt x="0" y="721"/>
                  </a:lnTo>
                  <a:lnTo>
                    <a:pt x="3" y="552"/>
                  </a:lnTo>
                  <a:lnTo>
                    <a:pt x="13" y="404"/>
                  </a:lnTo>
                  <a:lnTo>
                    <a:pt x="27" y="279"/>
                  </a:lnTo>
                  <a:lnTo>
                    <a:pt x="32" y="262"/>
                  </a:lnTo>
                  <a:lnTo>
                    <a:pt x="50" y="174"/>
                  </a:lnTo>
                  <a:lnTo>
                    <a:pt x="77" y="91"/>
                  </a:lnTo>
                  <a:lnTo>
                    <a:pt x="80" y="87"/>
                  </a:lnTo>
                  <a:lnTo>
                    <a:pt x="107" y="36"/>
                  </a:lnTo>
                  <a:lnTo>
                    <a:pt x="128" y="26"/>
                  </a:lnTo>
                  <a:lnTo>
                    <a:pt x="176" y="3"/>
                  </a:lnTo>
                  <a:lnTo>
                    <a:pt x="179" y="0"/>
                  </a:lnTo>
                  <a:lnTo>
                    <a:pt x="224" y="39"/>
                  </a:lnTo>
                  <a:lnTo>
                    <a:pt x="249" y="63"/>
                  </a:lnTo>
                  <a:lnTo>
                    <a:pt x="272" y="112"/>
                  </a:lnTo>
                  <a:lnTo>
                    <a:pt x="280" y="130"/>
                  </a:lnTo>
                  <a:lnTo>
                    <a:pt x="305" y="221"/>
                  </a:lnTo>
                  <a:lnTo>
                    <a:pt x="320" y="293"/>
                  </a:lnTo>
                  <a:lnTo>
                    <a:pt x="326" y="332"/>
                  </a:lnTo>
                  <a:lnTo>
                    <a:pt x="342" y="463"/>
                  </a:lnTo>
                  <a:lnTo>
                    <a:pt x="355" y="779"/>
                  </a:lnTo>
                  <a:lnTo>
                    <a:pt x="355" y="842"/>
                  </a:lnTo>
                  <a:lnTo>
                    <a:pt x="320" y="836"/>
                  </a:lnTo>
                  <a:lnTo>
                    <a:pt x="272" y="826"/>
                  </a:lnTo>
                  <a:lnTo>
                    <a:pt x="224" y="816"/>
                  </a:lnTo>
                  <a:lnTo>
                    <a:pt x="176" y="807"/>
                  </a:lnTo>
                  <a:lnTo>
                    <a:pt x="128" y="797"/>
                  </a:lnTo>
                  <a:lnTo>
                    <a:pt x="80" y="787"/>
                  </a:lnTo>
                  <a:lnTo>
                    <a:pt x="67" y="785"/>
                  </a:lnTo>
                  <a:lnTo>
                    <a:pt x="78" y="994"/>
                  </a:lnTo>
                  <a:lnTo>
                    <a:pt x="80" y="1003"/>
                  </a:lnTo>
                  <a:lnTo>
                    <a:pt x="102" y="1152"/>
                  </a:lnTo>
                  <a:lnTo>
                    <a:pt x="128" y="1219"/>
                  </a:lnTo>
                  <a:lnTo>
                    <a:pt x="139" y="1253"/>
                  </a:lnTo>
                  <a:lnTo>
                    <a:pt x="176" y="1285"/>
                  </a:lnTo>
                  <a:lnTo>
                    <a:pt x="184" y="1293"/>
                  </a:lnTo>
                  <a:lnTo>
                    <a:pt x="216" y="1282"/>
                  </a:lnTo>
                  <a:lnTo>
                    <a:pt x="224" y="1271"/>
                  </a:lnTo>
                  <a:lnTo>
                    <a:pt x="244" y="1235"/>
                  </a:lnTo>
                  <a:lnTo>
                    <a:pt x="267" y="1150"/>
                  </a:lnTo>
                  <a:lnTo>
                    <a:pt x="272" y="1121"/>
                  </a:lnTo>
                  <a:lnTo>
                    <a:pt x="284" y="1021"/>
                  </a:lnTo>
                  <a:close/>
                  <a:moveTo>
                    <a:pt x="70" y="587"/>
                  </a:moveTo>
                  <a:lnTo>
                    <a:pt x="80" y="588"/>
                  </a:lnTo>
                  <a:lnTo>
                    <a:pt x="128" y="598"/>
                  </a:lnTo>
                  <a:lnTo>
                    <a:pt x="176" y="608"/>
                  </a:lnTo>
                  <a:lnTo>
                    <a:pt x="224" y="617"/>
                  </a:lnTo>
                  <a:lnTo>
                    <a:pt x="272" y="627"/>
                  </a:lnTo>
                  <a:lnTo>
                    <a:pt x="284" y="630"/>
                  </a:lnTo>
                  <a:lnTo>
                    <a:pt x="276" y="471"/>
                  </a:lnTo>
                  <a:lnTo>
                    <a:pt x="272" y="428"/>
                  </a:lnTo>
                  <a:lnTo>
                    <a:pt x="260" y="355"/>
                  </a:lnTo>
                  <a:lnTo>
                    <a:pt x="225" y="244"/>
                  </a:lnTo>
                  <a:lnTo>
                    <a:pt x="224" y="242"/>
                  </a:lnTo>
                  <a:lnTo>
                    <a:pt x="181" y="200"/>
                  </a:lnTo>
                  <a:lnTo>
                    <a:pt x="176" y="202"/>
                  </a:lnTo>
                  <a:lnTo>
                    <a:pt x="139" y="219"/>
                  </a:lnTo>
                  <a:lnTo>
                    <a:pt x="128" y="245"/>
                  </a:lnTo>
                  <a:lnTo>
                    <a:pt x="104" y="296"/>
                  </a:lnTo>
                  <a:lnTo>
                    <a:pt x="80" y="421"/>
                  </a:lnTo>
                  <a:lnTo>
                    <a:pt x="80" y="446"/>
                  </a:lnTo>
                  <a:lnTo>
                    <a:pt x="70" y="5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Freeform 16"/>
            <p:cNvSpPr>
              <a:spLocks/>
            </p:cNvSpPr>
            <p:nvPr/>
          </p:nvSpPr>
          <p:spPr bwMode="auto">
            <a:xfrm>
              <a:off x="3181" y="1345"/>
              <a:ext cx="33" cy="248"/>
            </a:xfrm>
            <a:custGeom>
              <a:avLst/>
              <a:gdLst>
                <a:gd name="T0" fmla="*/ 0 w 65"/>
                <a:gd name="T1" fmla="*/ 0 h 1980"/>
                <a:gd name="T2" fmla="*/ 0 w 65"/>
                <a:gd name="T3" fmla="*/ 0 h 1980"/>
                <a:gd name="T4" fmla="*/ 1 w 65"/>
                <a:gd name="T5" fmla="*/ 0 h 1980"/>
                <a:gd name="T6" fmla="*/ 1 w 65"/>
                <a:gd name="T7" fmla="*/ 0 h 1980"/>
                <a:gd name="T8" fmla="*/ 1 w 65"/>
                <a:gd name="T9" fmla="*/ 0 h 1980"/>
                <a:gd name="T10" fmla="*/ 1 w 65"/>
                <a:gd name="T11" fmla="*/ 0 h 1980"/>
                <a:gd name="T12" fmla="*/ 0 w 65"/>
                <a:gd name="T13" fmla="*/ 0 h 19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1980"/>
                <a:gd name="T23" fmla="*/ 65 w 65"/>
                <a:gd name="T24" fmla="*/ 1980 h 19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1980">
                  <a:moveTo>
                    <a:pt x="0" y="1967"/>
                  </a:moveTo>
                  <a:lnTo>
                    <a:pt x="0" y="0"/>
                  </a:lnTo>
                  <a:lnTo>
                    <a:pt x="32" y="6"/>
                  </a:lnTo>
                  <a:lnTo>
                    <a:pt x="65" y="14"/>
                  </a:lnTo>
                  <a:lnTo>
                    <a:pt x="65" y="1980"/>
                  </a:lnTo>
                  <a:lnTo>
                    <a:pt x="32" y="1974"/>
                  </a:lnTo>
                  <a:lnTo>
                    <a:pt x="0" y="19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Freeform 17"/>
            <p:cNvSpPr>
              <a:spLocks/>
            </p:cNvSpPr>
            <p:nvPr/>
          </p:nvSpPr>
          <p:spPr bwMode="auto">
            <a:xfrm>
              <a:off x="3264" y="1349"/>
              <a:ext cx="32" cy="248"/>
            </a:xfrm>
            <a:custGeom>
              <a:avLst/>
              <a:gdLst>
                <a:gd name="T0" fmla="*/ 0 w 64"/>
                <a:gd name="T1" fmla="*/ 0 h 1981"/>
                <a:gd name="T2" fmla="*/ 0 w 64"/>
                <a:gd name="T3" fmla="*/ 0 h 1981"/>
                <a:gd name="T4" fmla="*/ 1 w 64"/>
                <a:gd name="T5" fmla="*/ 0 h 1981"/>
                <a:gd name="T6" fmla="*/ 1 w 64"/>
                <a:gd name="T7" fmla="*/ 0 h 1981"/>
                <a:gd name="T8" fmla="*/ 1 w 64"/>
                <a:gd name="T9" fmla="*/ 0 h 1981"/>
                <a:gd name="T10" fmla="*/ 1 w 64"/>
                <a:gd name="T11" fmla="*/ 0 h 1981"/>
                <a:gd name="T12" fmla="*/ 1 w 64"/>
                <a:gd name="T13" fmla="*/ 0 h 1981"/>
                <a:gd name="T14" fmla="*/ 1 w 64"/>
                <a:gd name="T15" fmla="*/ 0 h 1981"/>
                <a:gd name="T16" fmla="*/ 0 w 64"/>
                <a:gd name="T17" fmla="*/ 0 h 19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1981"/>
                <a:gd name="T29" fmla="*/ 64 w 64"/>
                <a:gd name="T30" fmla="*/ 1981 h 19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1981">
                  <a:moveTo>
                    <a:pt x="0" y="1967"/>
                  </a:moveTo>
                  <a:lnTo>
                    <a:pt x="0" y="0"/>
                  </a:lnTo>
                  <a:lnTo>
                    <a:pt x="12" y="3"/>
                  </a:lnTo>
                  <a:lnTo>
                    <a:pt x="60" y="12"/>
                  </a:lnTo>
                  <a:lnTo>
                    <a:pt x="64" y="14"/>
                  </a:lnTo>
                  <a:lnTo>
                    <a:pt x="64" y="1981"/>
                  </a:lnTo>
                  <a:lnTo>
                    <a:pt x="60" y="1980"/>
                  </a:lnTo>
                  <a:lnTo>
                    <a:pt x="12" y="1970"/>
                  </a:lnTo>
                  <a:lnTo>
                    <a:pt x="0" y="19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Freeform 18"/>
            <p:cNvSpPr>
              <a:spLocks noEditPoints="1"/>
            </p:cNvSpPr>
            <p:nvPr/>
          </p:nvSpPr>
          <p:spPr bwMode="auto">
            <a:xfrm>
              <a:off x="3335" y="1422"/>
              <a:ext cx="180" cy="186"/>
            </a:xfrm>
            <a:custGeom>
              <a:avLst/>
              <a:gdLst>
                <a:gd name="T0" fmla="*/ 1 w 359"/>
                <a:gd name="T1" fmla="*/ 0 h 1488"/>
                <a:gd name="T2" fmla="*/ 1 w 359"/>
                <a:gd name="T3" fmla="*/ 0 h 1488"/>
                <a:gd name="T4" fmla="*/ 1 w 359"/>
                <a:gd name="T5" fmla="*/ 0 h 1488"/>
                <a:gd name="T6" fmla="*/ 1 w 359"/>
                <a:gd name="T7" fmla="*/ 0 h 1488"/>
                <a:gd name="T8" fmla="*/ 1 w 359"/>
                <a:gd name="T9" fmla="*/ 0 h 1488"/>
                <a:gd name="T10" fmla="*/ 1 w 359"/>
                <a:gd name="T11" fmla="*/ 0 h 1488"/>
                <a:gd name="T12" fmla="*/ 1 w 359"/>
                <a:gd name="T13" fmla="*/ 0 h 1488"/>
                <a:gd name="T14" fmla="*/ 1 w 359"/>
                <a:gd name="T15" fmla="*/ 0 h 1488"/>
                <a:gd name="T16" fmla="*/ 1 w 359"/>
                <a:gd name="T17" fmla="*/ 0 h 1488"/>
                <a:gd name="T18" fmla="*/ 1 w 359"/>
                <a:gd name="T19" fmla="*/ 0 h 1488"/>
                <a:gd name="T20" fmla="*/ 1 w 359"/>
                <a:gd name="T21" fmla="*/ 0 h 1488"/>
                <a:gd name="T22" fmla="*/ 1 w 359"/>
                <a:gd name="T23" fmla="*/ 0 h 1488"/>
                <a:gd name="T24" fmla="*/ 1 w 359"/>
                <a:gd name="T25" fmla="*/ 0 h 1488"/>
                <a:gd name="T26" fmla="*/ 1 w 359"/>
                <a:gd name="T27" fmla="*/ 0 h 1488"/>
                <a:gd name="T28" fmla="*/ 1 w 359"/>
                <a:gd name="T29" fmla="*/ 0 h 1488"/>
                <a:gd name="T30" fmla="*/ 1 w 359"/>
                <a:gd name="T31" fmla="*/ 0 h 1488"/>
                <a:gd name="T32" fmla="*/ 1 w 359"/>
                <a:gd name="T33" fmla="*/ 0 h 1488"/>
                <a:gd name="T34" fmla="*/ 1 w 359"/>
                <a:gd name="T35" fmla="*/ 0 h 1488"/>
                <a:gd name="T36" fmla="*/ 1 w 359"/>
                <a:gd name="T37" fmla="*/ 0 h 1488"/>
                <a:gd name="T38" fmla="*/ 1 w 359"/>
                <a:gd name="T39" fmla="*/ 0 h 1488"/>
                <a:gd name="T40" fmla="*/ 0 w 359"/>
                <a:gd name="T41" fmla="*/ 0 h 1488"/>
                <a:gd name="T42" fmla="*/ 1 w 359"/>
                <a:gd name="T43" fmla="*/ 0 h 1488"/>
                <a:gd name="T44" fmla="*/ 1 w 359"/>
                <a:gd name="T45" fmla="*/ 0 h 1488"/>
                <a:gd name="T46" fmla="*/ 1 w 359"/>
                <a:gd name="T47" fmla="*/ 0 h 1488"/>
                <a:gd name="T48" fmla="*/ 1 w 359"/>
                <a:gd name="T49" fmla="*/ 0 h 1488"/>
                <a:gd name="T50" fmla="*/ 1 w 359"/>
                <a:gd name="T51" fmla="*/ 0 h 1488"/>
                <a:gd name="T52" fmla="*/ 1 w 359"/>
                <a:gd name="T53" fmla="*/ 0 h 1488"/>
                <a:gd name="T54" fmla="*/ 1 w 359"/>
                <a:gd name="T55" fmla="*/ 0 h 1488"/>
                <a:gd name="T56" fmla="*/ 1 w 359"/>
                <a:gd name="T57" fmla="*/ 0 h 1488"/>
                <a:gd name="T58" fmla="*/ 1 w 359"/>
                <a:gd name="T59" fmla="*/ 0 h 1488"/>
                <a:gd name="T60" fmla="*/ 1 w 359"/>
                <a:gd name="T61" fmla="*/ 0 h 1488"/>
                <a:gd name="T62" fmla="*/ 1 w 359"/>
                <a:gd name="T63" fmla="*/ 0 h 1488"/>
                <a:gd name="T64" fmla="*/ 1 w 359"/>
                <a:gd name="T65" fmla="*/ 0 h 1488"/>
                <a:gd name="T66" fmla="*/ 1 w 359"/>
                <a:gd name="T67" fmla="*/ 0 h 148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59"/>
                <a:gd name="T103" fmla="*/ 0 h 1488"/>
                <a:gd name="T104" fmla="*/ 359 w 359"/>
                <a:gd name="T105" fmla="*/ 1488 h 148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59" h="1488">
                  <a:moveTo>
                    <a:pt x="0" y="707"/>
                  </a:moveTo>
                  <a:lnTo>
                    <a:pt x="3" y="522"/>
                  </a:lnTo>
                  <a:lnTo>
                    <a:pt x="14" y="381"/>
                  </a:lnTo>
                  <a:lnTo>
                    <a:pt x="14" y="365"/>
                  </a:lnTo>
                  <a:lnTo>
                    <a:pt x="33" y="235"/>
                  </a:lnTo>
                  <a:lnTo>
                    <a:pt x="59" y="133"/>
                  </a:lnTo>
                  <a:lnTo>
                    <a:pt x="62" y="129"/>
                  </a:lnTo>
                  <a:lnTo>
                    <a:pt x="110" y="35"/>
                  </a:lnTo>
                  <a:lnTo>
                    <a:pt x="113" y="26"/>
                  </a:lnTo>
                  <a:lnTo>
                    <a:pt x="158" y="9"/>
                  </a:lnTo>
                  <a:lnTo>
                    <a:pt x="180" y="0"/>
                  </a:lnTo>
                  <a:lnTo>
                    <a:pt x="206" y="23"/>
                  </a:lnTo>
                  <a:lnTo>
                    <a:pt x="252" y="63"/>
                  </a:lnTo>
                  <a:lnTo>
                    <a:pt x="254" y="65"/>
                  </a:lnTo>
                  <a:lnTo>
                    <a:pt x="282" y="130"/>
                  </a:lnTo>
                  <a:lnTo>
                    <a:pt x="302" y="193"/>
                  </a:lnTo>
                  <a:lnTo>
                    <a:pt x="310" y="221"/>
                  </a:lnTo>
                  <a:lnTo>
                    <a:pt x="330" y="330"/>
                  </a:lnTo>
                  <a:lnTo>
                    <a:pt x="346" y="457"/>
                  </a:lnTo>
                  <a:lnTo>
                    <a:pt x="350" y="503"/>
                  </a:lnTo>
                  <a:lnTo>
                    <a:pt x="359" y="763"/>
                  </a:lnTo>
                  <a:lnTo>
                    <a:pt x="354" y="1007"/>
                  </a:lnTo>
                  <a:lnTo>
                    <a:pt x="350" y="1064"/>
                  </a:lnTo>
                  <a:lnTo>
                    <a:pt x="337" y="1191"/>
                  </a:lnTo>
                  <a:lnTo>
                    <a:pt x="310" y="1325"/>
                  </a:lnTo>
                  <a:lnTo>
                    <a:pt x="302" y="1349"/>
                  </a:lnTo>
                  <a:lnTo>
                    <a:pt x="273" y="1422"/>
                  </a:lnTo>
                  <a:lnTo>
                    <a:pt x="254" y="1446"/>
                  </a:lnTo>
                  <a:lnTo>
                    <a:pt x="228" y="1476"/>
                  </a:lnTo>
                  <a:lnTo>
                    <a:pt x="206" y="1483"/>
                  </a:lnTo>
                  <a:lnTo>
                    <a:pt x="180" y="1488"/>
                  </a:lnTo>
                  <a:lnTo>
                    <a:pt x="158" y="1468"/>
                  </a:lnTo>
                  <a:lnTo>
                    <a:pt x="110" y="1428"/>
                  </a:lnTo>
                  <a:lnTo>
                    <a:pt x="107" y="1425"/>
                  </a:lnTo>
                  <a:lnTo>
                    <a:pt x="76" y="1359"/>
                  </a:lnTo>
                  <a:lnTo>
                    <a:pt x="62" y="1310"/>
                  </a:lnTo>
                  <a:lnTo>
                    <a:pt x="49" y="1271"/>
                  </a:lnTo>
                  <a:lnTo>
                    <a:pt x="27" y="1158"/>
                  </a:lnTo>
                  <a:lnTo>
                    <a:pt x="14" y="1039"/>
                  </a:lnTo>
                  <a:lnTo>
                    <a:pt x="12" y="1027"/>
                  </a:lnTo>
                  <a:lnTo>
                    <a:pt x="3" y="877"/>
                  </a:lnTo>
                  <a:lnTo>
                    <a:pt x="0" y="707"/>
                  </a:lnTo>
                  <a:close/>
                  <a:moveTo>
                    <a:pt x="67" y="721"/>
                  </a:moveTo>
                  <a:lnTo>
                    <a:pt x="75" y="961"/>
                  </a:lnTo>
                  <a:lnTo>
                    <a:pt x="99" y="1138"/>
                  </a:lnTo>
                  <a:lnTo>
                    <a:pt x="110" y="1169"/>
                  </a:lnTo>
                  <a:lnTo>
                    <a:pt x="135" y="1247"/>
                  </a:lnTo>
                  <a:lnTo>
                    <a:pt x="158" y="1269"/>
                  </a:lnTo>
                  <a:lnTo>
                    <a:pt x="180" y="1291"/>
                  </a:lnTo>
                  <a:lnTo>
                    <a:pt x="206" y="1277"/>
                  </a:lnTo>
                  <a:lnTo>
                    <a:pt x="223" y="1266"/>
                  </a:lnTo>
                  <a:lnTo>
                    <a:pt x="254" y="1191"/>
                  </a:lnTo>
                  <a:lnTo>
                    <a:pt x="260" y="1171"/>
                  </a:lnTo>
                  <a:lnTo>
                    <a:pt x="284" y="1003"/>
                  </a:lnTo>
                  <a:lnTo>
                    <a:pt x="292" y="761"/>
                  </a:lnTo>
                  <a:lnTo>
                    <a:pt x="284" y="526"/>
                  </a:lnTo>
                  <a:lnTo>
                    <a:pt x="260" y="353"/>
                  </a:lnTo>
                  <a:lnTo>
                    <a:pt x="254" y="331"/>
                  </a:lnTo>
                  <a:lnTo>
                    <a:pt x="223" y="243"/>
                  </a:lnTo>
                  <a:lnTo>
                    <a:pt x="206" y="225"/>
                  </a:lnTo>
                  <a:lnTo>
                    <a:pt x="180" y="200"/>
                  </a:lnTo>
                  <a:lnTo>
                    <a:pt x="158" y="212"/>
                  </a:lnTo>
                  <a:lnTo>
                    <a:pt x="135" y="224"/>
                  </a:lnTo>
                  <a:lnTo>
                    <a:pt x="110" y="291"/>
                  </a:lnTo>
                  <a:lnTo>
                    <a:pt x="99" y="318"/>
                  </a:lnTo>
                  <a:lnTo>
                    <a:pt x="75" y="483"/>
                  </a:lnTo>
                  <a:lnTo>
                    <a:pt x="67" y="7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Freeform 19"/>
            <p:cNvSpPr>
              <a:spLocks/>
            </p:cNvSpPr>
            <p:nvPr/>
          </p:nvSpPr>
          <p:spPr bwMode="auto">
            <a:xfrm>
              <a:off x="3530" y="1431"/>
              <a:ext cx="264" cy="188"/>
            </a:xfrm>
            <a:custGeom>
              <a:avLst/>
              <a:gdLst>
                <a:gd name="T0" fmla="*/ 0 w 529"/>
                <a:gd name="T1" fmla="*/ 0 h 1506"/>
                <a:gd name="T2" fmla="*/ 0 w 529"/>
                <a:gd name="T3" fmla="*/ 0 h 1506"/>
                <a:gd name="T4" fmla="*/ 0 w 529"/>
                <a:gd name="T5" fmla="*/ 0 h 1506"/>
                <a:gd name="T6" fmla="*/ 0 w 529"/>
                <a:gd name="T7" fmla="*/ 0 h 1506"/>
                <a:gd name="T8" fmla="*/ 0 w 529"/>
                <a:gd name="T9" fmla="*/ 0 h 1506"/>
                <a:gd name="T10" fmla="*/ 0 w 529"/>
                <a:gd name="T11" fmla="*/ 0 h 1506"/>
                <a:gd name="T12" fmla="*/ 0 w 529"/>
                <a:gd name="T13" fmla="*/ 0 h 1506"/>
                <a:gd name="T14" fmla="*/ 0 w 529"/>
                <a:gd name="T15" fmla="*/ 0 h 1506"/>
                <a:gd name="T16" fmla="*/ 0 w 529"/>
                <a:gd name="T17" fmla="*/ 0 h 1506"/>
                <a:gd name="T18" fmla="*/ 0 w 529"/>
                <a:gd name="T19" fmla="*/ 0 h 1506"/>
                <a:gd name="T20" fmla="*/ 0 w 529"/>
                <a:gd name="T21" fmla="*/ 0 h 1506"/>
                <a:gd name="T22" fmla="*/ 0 w 529"/>
                <a:gd name="T23" fmla="*/ 0 h 1506"/>
                <a:gd name="T24" fmla="*/ 0 w 529"/>
                <a:gd name="T25" fmla="*/ 0 h 1506"/>
                <a:gd name="T26" fmla="*/ 0 w 529"/>
                <a:gd name="T27" fmla="*/ 0 h 1506"/>
                <a:gd name="T28" fmla="*/ 0 w 529"/>
                <a:gd name="T29" fmla="*/ 0 h 1506"/>
                <a:gd name="T30" fmla="*/ 0 w 529"/>
                <a:gd name="T31" fmla="*/ 0 h 1506"/>
                <a:gd name="T32" fmla="*/ 0 w 529"/>
                <a:gd name="T33" fmla="*/ 0 h 1506"/>
                <a:gd name="T34" fmla="*/ 0 w 529"/>
                <a:gd name="T35" fmla="*/ 0 h 1506"/>
                <a:gd name="T36" fmla="*/ 0 w 529"/>
                <a:gd name="T37" fmla="*/ 0 h 1506"/>
                <a:gd name="T38" fmla="*/ 0 w 529"/>
                <a:gd name="T39" fmla="*/ 0 h 1506"/>
                <a:gd name="T40" fmla="*/ 0 w 529"/>
                <a:gd name="T41" fmla="*/ 0 h 1506"/>
                <a:gd name="T42" fmla="*/ 0 w 529"/>
                <a:gd name="T43" fmla="*/ 0 h 1506"/>
                <a:gd name="T44" fmla="*/ 0 w 529"/>
                <a:gd name="T45" fmla="*/ 0 h 1506"/>
                <a:gd name="T46" fmla="*/ 0 w 529"/>
                <a:gd name="T47" fmla="*/ 0 h 1506"/>
                <a:gd name="T48" fmla="*/ 0 w 529"/>
                <a:gd name="T49" fmla="*/ 0 h 1506"/>
                <a:gd name="T50" fmla="*/ 0 w 529"/>
                <a:gd name="T51" fmla="*/ 0 h 1506"/>
                <a:gd name="T52" fmla="*/ 0 w 529"/>
                <a:gd name="T53" fmla="*/ 0 h 1506"/>
                <a:gd name="T54" fmla="*/ 0 w 529"/>
                <a:gd name="T55" fmla="*/ 0 h 1506"/>
                <a:gd name="T56" fmla="*/ 0 w 529"/>
                <a:gd name="T57" fmla="*/ 0 h 1506"/>
                <a:gd name="T58" fmla="*/ 0 w 529"/>
                <a:gd name="T59" fmla="*/ 0 h 1506"/>
                <a:gd name="T60" fmla="*/ 0 w 529"/>
                <a:gd name="T61" fmla="*/ 0 h 1506"/>
                <a:gd name="T62" fmla="*/ 0 w 529"/>
                <a:gd name="T63" fmla="*/ 0 h 1506"/>
                <a:gd name="T64" fmla="*/ 0 w 529"/>
                <a:gd name="T65" fmla="*/ 0 h 1506"/>
                <a:gd name="T66" fmla="*/ 0 w 529"/>
                <a:gd name="T67" fmla="*/ 0 h 1506"/>
                <a:gd name="T68" fmla="*/ 0 w 529"/>
                <a:gd name="T69" fmla="*/ 0 h 1506"/>
                <a:gd name="T70" fmla="*/ 0 w 529"/>
                <a:gd name="T71" fmla="*/ 0 h 1506"/>
                <a:gd name="T72" fmla="*/ 0 w 529"/>
                <a:gd name="T73" fmla="*/ 0 h 1506"/>
                <a:gd name="T74" fmla="*/ 0 w 529"/>
                <a:gd name="T75" fmla="*/ 0 h 1506"/>
                <a:gd name="T76" fmla="*/ 0 w 529"/>
                <a:gd name="T77" fmla="*/ 0 h 1506"/>
                <a:gd name="T78" fmla="*/ 0 w 529"/>
                <a:gd name="T79" fmla="*/ 0 h 1506"/>
                <a:gd name="T80" fmla="*/ 0 w 529"/>
                <a:gd name="T81" fmla="*/ 0 h 15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29"/>
                <a:gd name="T124" fmla="*/ 0 h 1506"/>
                <a:gd name="T125" fmla="*/ 529 w 529"/>
                <a:gd name="T126" fmla="*/ 1506 h 150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29" h="1506">
                  <a:moveTo>
                    <a:pt x="119" y="1448"/>
                  </a:moveTo>
                  <a:lnTo>
                    <a:pt x="106" y="1278"/>
                  </a:lnTo>
                  <a:lnTo>
                    <a:pt x="58" y="687"/>
                  </a:lnTo>
                  <a:lnTo>
                    <a:pt x="10" y="96"/>
                  </a:lnTo>
                  <a:lnTo>
                    <a:pt x="0" y="0"/>
                  </a:lnTo>
                  <a:lnTo>
                    <a:pt x="10" y="2"/>
                  </a:lnTo>
                  <a:lnTo>
                    <a:pt x="58" y="12"/>
                  </a:lnTo>
                  <a:lnTo>
                    <a:pt x="69" y="14"/>
                  </a:lnTo>
                  <a:lnTo>
                    <a:pt x="106" y="511"/>
                  </a:lnTo>
                  <a:lnTo>
                    <a:pt x="130" y="849"/>
                  </a:lnTo>
                  <a:lnTo>
                    <a:pt x="152" y="1159"/>
                  </a:lnTo>
                  <a:lnTo>
                    <a:pt x="154" y="1154"/>
                  </a:lnTo>
                  <a:lnTo>
                    <a:pt x="173" y="870"/>
                  </a:lnTo>
                  <a:lnTo>
                    <a:pt x="202" y="487"/>
                  </a:lnTo>
                  <a:lnTo>
                    <a:pt x="234" y="48"/>
                  </a:lnTo>
                  <a:lnTo>
                    <a:pt x="250" y="51"/>
                  </a:lnTo>
                  <a:lnTo>
                    <a:pt x="298" y="61"/>
                  </a:lnTo>
                  <a:lnTo>
                    <a:pt x="301" y="62"/>
                  </a:lnTo>
                  <a:lnTo>
                    <a:pt x="346" y="706"/>
                  </a:lnTo>
                  <a:lnTo>
                    <a:pt x="358" y="899"/>
                  </a:lnTo>
                  <a:lnTo>
                    <a:pt x="379" y="1175"/>
                  </a:lnTo>
                  <a:lnTo>
                    <a:pt x="395" y="986"/>
                  </a:lnTo>
                  <a:lnTo>
                    <a:pt x="401" y="905"/>
                  </a:lnTo>
                  <a:lnTo>
                    <a:pt x="443" y="396"/>
                  </a:lnTo>
                  <a:lnTo>
                    <a:pt x="467" y="94"/>
                  </a:lnTo>
                  <a:lnTo>
                    <a:pt x="491" y="98"/>
                  </a:lnTo>
                  <a:lnTo>
                    <a:pt x="529" y="106"/>
                  </a:lnTo>
                  <a:lnTo>
                    <a:pt x="491" y="571"/>
                  </a:lnTo>
                  <a:lnTo>
                    <a:pt x="443" y="1131"/>
                  </a:lnTo>
                  <a:lnTo>
                    <a:pt x="409" y="1506"/>
                  </a:lnTo>
                  <a:lnTo>
                    <a:pt x="395" y="1504"/>
                  </a:lnTo>
                  <a:lnTo>
                    <a:pt x="346" y="1494"/>
                  </a:lnTo>
                  <a:lnTo>
                    <a:pt x="341" y="1493"/>
                  </a:lnTo>
                  <a:lnTo>
                    <a:pt x="298" y="872"/>
                  </a:lnTo>
                  <a:lnTo>
                    <a:pt x="280" y="629"/>
                  </a:lnTo>
                  <a:lnTo>
                    <a:pt x="264" y="383"/>
                  </a:lnTo>
                  <a:lnTo>
                    <a:pt x="250" y="603"/>
                  </a:lnTo>
                  <a:lnTo>
                    <a:pt x="202" y="1268"/>
                  </a:lnTo>
                  <a:lnTo>
                    <a:pt x="187" y="1462"/>
                  </a:lnTo>
                  <a:lnTo>
                    <a:pt x="154" y="1455"/>
                  </a:lnTo>
                  <a:lnTo>
                    <a:pt x="119" y="14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Freeform 20"/>
            <p:cNvSpPr>
              <a:spLocks noEditPoints="1"/>
            </p:cNvSpPr>
            <p:nvPr/>
          </p:nvSpPr>
          <p:spPr bwMode="auto">
            <a:xfrm>
              <a:off x="3927" y="1382"/>
              <a:ext cx="201" cy="250"/>
            </a:xfrm>
            <a:custGeom>
              <a:avLst/>
              <a:gdLst>
                <a:gd name="T0" fmla="*/ 0 w 403"/>
                <a:gd name="T1" fmla="*/ 0 h 1999"/>
                <a:gd name="T2" fmla="*/ 0 w 403"/>
                <a:gd name="T3" fmla="*/ 0 h 1999"/>
                <a:gd name="T4" fmla="*/ 0 w 403"/>
                <a:gd name="T5" fmla="*/ 0 h 1999"/>
                <a:gd name="T6" fmla="*/ 0 w 403"/>
                <a:gd name="T7" fmla="*/ 0 h 1999"/>
                <a:gd name="T8" fmla="*/ 0 w 403"/>
                <a:gd name="T9" fmla="*/ 0 h 1999"/>
                <a:gd name="T10" fmla="*/ 0 w 403"/>
                <a:gd name="T11" fmla="*/ 0 h 1999"/>
                <a:gd name="T12" fmla="*/ 0 w 403"/>
                <a:gd name="T13" fmla="*/ 0 h 1999"/>
                <a:gd name="T14" fmla="*/ 0 w 403"/>
                <a:gd name="T15" fmla="*/ 0 h 1999"/>
                <a:gd name="T16" fmla="*/ 0 w 403"/>
                <a:gd name="T17" fmla="*/ 0 h 1999"/>
                <a:gd name="T18" fmla="*/ 0 w 403"/>
                <a:gd name="T19" fmla="*/ 0 h 1999"/>
                <a:gd name="T20" fmla="*/ 0 w 403"/>
                <a:gd name="T21" fmla="*/ 0 h 1999"/>
                <a:gd name="T22" fmla="*/ 0 w 403"/>
                <a:gd name="T23" fmla="*/ 0 h 1999"/>
                <a:gd name="T24" fmla="*/ 0 w 403"/>
                <a:gd name="T25" fmla="*/ 0 h 1999"/>
                <a:gd name="T26" fmla="*/ 0 w 403"/>
                <a:gd name="T27" fmla="*/ 0 h 1999"/>
                <a:gd name="T28" fmla="*/ 0 w 403"/>
                <a:gd name="T29" fmla="*/ 0 h 1999"/>
                <a:gd name="T30" fmla="*/ 0 w 403"/>
                <a:gd name="T31" fmla="*/ 0 h 1999"/>
                <a:gd name="T32" fmla="*/ 0 w 403"/>
                <a:gd name="T33" fmla="*/ 0 h 1999"/>
                <a:gd name="T34" fmla="*/ 0 w 403"/>
                <a:gd name="T35" fmla="*/ 0 h 1999"/>
                <a:gd name="T36" fmla="*/ 0 w 403"/>
                <a:gd name="T37" fmla="*/ 0 h 1999"/>
                <a:gd name="T38" fmla="*/ 0 w 403"/>
                <a:gd name="T39" fmla="*/ 0 h 1999"/>
                <a:gd name="T40" fmla="*/ 0 w 403"/>
                <a:gd name="T41" fmla="*/ 0 h 1999"/>
                <a:gd name="T42" fmla="*/ 0 w 403"/>
                <a:gd name="T43" fmla="*/ 0 h 1999"/>
                <a:gd name="T44" fmla="*/ 0 w 403"/>
                <a:gd name="T45" fmla="*/ 0 h 1999"/>
                <a:gd name="T46" fmla="*/ 0 w 403"/>
                <a:gd name="T47" fmla="*/ 0 h 1999"/>
                <a:gd name="T48" fmla="*/ 0 w 403"/>
                <a:gd name="T49" fmla="*/ 0 h 1999"/>
                <a:gd name="T50" fmla="*/ 0 w 403"/>
                <a:gd name="T51" fmla="*/ 0 h 1999"/>
                <a:gd name="T52" fmla="*/ 0 w 403"/>
                <a:gd name="T53" fmla="*/ 0 h 1999"/>
                <a:gd name="T54" fmla="*/ 0 w 403"/>
                <a:gd name="T55" fmla="*/ 0 h 1999"/>
                <a:gd name="T56" fmla="*/ 0 w 403"/>
                <a:gd name="T57" fmla="*/ 0 h 1999"/>
                <a:gd name="T58" fmla="*/ 0 w 403"/>
                <a:gd name="T59" fmla="*/ 0 h 1999"/>
                <a:gd name="T60" fmla="*/ 0 w 403"/>
                <a:gd name="T61" fmla="*/ 0 h 1999"/>
                <a:gd name="T62" fmla="*/ 0 w 403"/>
                <a:gd name="T63" fmla="*/ 0 h 1999"/>
                <a:gd name="T64" fmla="*/ 0 w 403"/>
                <a:gd name="T65" fmla="*/ 0 h 1999"/>
                <a:gd name="T66" fmla="*/ 0 w 403"/>
                <a:gd name="T67" fmla="*/ 0 h 1999"/>
                <a:gd name="T68" fmla="*/ 0 w 403"/>
                <a:gd name="T69" fmla="*/ 0 h 1999"/>
                <a:gd name="T70" fmla="*/ 0 w 403"/>
                <a:gd name="T71" fmla="*/ 0 h 1999"/>
                <a:gd name="T72" fmla="*/ 0 w 403"/>
                <a:gd name="T73" fmla="*/ 0 h 1999"/>
                <a:gd name="T74" fmla="*/ 0 w 403"/>
                <a:gd name="T75" fmla="*/ 0 h 1999"/>
                <a:gd name="T76" fmla="*/ 0 w 403"/>
                <a:gd name="T77" fmla="*/ 0 h 1999"/>
                <a:gd name="T78" fmla="*/ 0 w 403"/>
                <a:gd name="T79" fmla="*/ 0 h 1999"/>
                <a:gd name="T80" fmla="*/ 0 w 403"/>
                <a:gd name="T81" fmla="*/ 0 h 1999"/>
                <a:gd name="T82" fmla="*/ 0 w 403"/>
                <a:gd name="T83" fmla="*/ 0 h 1999"/>
                <a:gd name="T84" fmla="*/ 0 w 403"/>
                <a:gd name="T85" fmla="*/ 0 h 1999"/>
                <a:gd name="T86" fmla="*/ 0 w 403"/>
                <a:gd name="T87" fmla="*/ 0 h 1999"/>
                <a:gd name="T88" fmla="*/ 0 w 403"/>
                <a:gd name="T89" fmla="*/ 0 h 199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03"/>
                <a:gd name="T136" fmla="*/ 0 h 1999"/>
                <a:gd name="T137" fmla="*/ 403 w 403"/>
                <a:gd name="T138" fmla="*/ 1999 h 199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03" h="1999">
                  <a:moveTo>
                    <a:pt x="0" y="1966"/>
                  </a:moveTo>
                  <a:lnTo>
                    <a:pt x="0" y="0"/>
                  </a:lnTo>
                  <a:lnTo>
                    <a:pt x="34" y="6"/>
                  </a:lnTo>
                  <a:lnTo>
                    <a:pt x="82" y="15"/>
                  </a:lnTo>
                  <a:lnTo>
                    <a:pt x="130" y="22"/>
                  </a:lnTo>
                  <a:lnTo>
                    <a:pt x="178" y="30"/>
                  </a:lnTo>
                  <a:lnTo>
                    <a:pt x="200" y="34"/>
                  </a:lnTo>
                  <a:lnTo>
                    <a:pt x="226" y="44"/>
                  </a:lnTo>
                  <a:lnTo>
                    <a:pt x="256" y="57"/>
                  </a:lnTo>
                  <a:lnTo>
                    <a:pt x="274" y="78"/>
                  </a:lnTo>
                  <a:lnTo>
                    <a:pt x="298" y="109"/>
                  </a:lnTo>
                  <a:lnTo>
                    <a:pt x="322" y="164"/>
                  </a:lnTo>
                  <a:lnTo>
                    <a:pt x="331" y="190"/>
                  </a:lnTo>
                  <a:lnTo>
                    <a:pt x="355" y="301"/>
                  </a:lnTo>
                  <a:lnTo>
                    <a:pt x="370" y="407"/>
                  </a:lnTo>
                  <a:lnTo>
                    <a:pt x="371" y="430"/>
                  </a:lnTo>
                  <a:lnTo>
                    <a:pt x="378" y="563"/>
                  </a:lnTo>
                  <a:lnTo>
                    <a:pt x="373" y="684"/>
                  </a:lnTo>
                  <a:lnTo>
                    <a:pt x="370" y="711"/>
                  </a:lnTo>
                  <a:lnTo>
                    <a:pt x="358" y="798"/>
                  </a:lnTo>
                  <a:lnTo>
                    <a:pt x="334" y="895"/>
                  </a:lnTo>
                  <a:lnTo>
                    <a:pt x="322" y="928"/>
                  </a:lnTo>
                  <a:lnTo>
                    <a:pt x="302" y="970"/>
                  </a:lnTo>
                  <a:lnTo>
                    <a:pt x="322" y="1004"/>
                  </a:lnTo>
                  <a:lnTo>
                    <a:pt x="346" y="1047"/>
                  </a:lnTo>
                  <a:lnTo>
                    <a:pt x="370" y="1131"/>
                  </a:lnTo>
                  <a:lnTo>
                    <a:pt x="376" y="1159"/>
                  </a:lnTo>
                  <a:lnTo>
                    <a:pt x="397" y="1299"/>
                  </a:lnTo>
                  <a:lnTo>
                    <a:pt x="403" y="1461"/>
                  </a:lnTo>
                  <a:lnTo>
                    <a:pt x="400" y="1593"/>
                  </a:lnTo>
                  <a:lnTo>
                    <a:pt x="387" y="1716"/>
                  </a:lnTo>
                  <a:lnTo>
                    <a:pt x="370" y="1797"/>
                  </a:lnTo>
                  <a:lnTo>
                    <a:pt x="347" y="1893"/>
                  </a:lnTo>
                  <a:lnTo>
                    <a:pt x="322" y="1934"/>
                  </a:lnTo>
                  <a:lnTo>
                    <a:pt x="290" y="1982"/>
                  </a:lnTo>
                  <a:lnTo>
                    <a:pt x="274" y="1985"/>
                  </a:lnTo>
                  <a:lnTo>
                    <a:pt x="226" y="1996"/>
                  </a:lnTo>
                  <a:lnTo>
                    <a:pt x="203" y="1999"/>
                  </a:lnTo>
                  <a:lnTo>
                    <a:pt x="178" y="1996"/>
                  </a:lnTo>
                  <a:lnTo>
                    <a:pt x="130" y="1988"/>
                  </a:lnTo>
                  <a:lnTo>
                    <a:pt x="82" y="1981"/>
                  </a:lnTo>
                  <a:lnTo>
                    <a:pt x="34" y="1972"/>
                  </a:lnTo>
                  <a:lnTo>
                    <a:pt x="0" y="1966"/>
                  </a:lnTo>
                  <a:close/>
                  <a:moveTo>
                    <a:pt x="72" y="839"/>
                  </a:moveTo>
                  <a:lnTo>
                    <a:pt x="82" y="841"/>
                  </a:lnTo>
                  <a:lnTo>
                    <a:pt x="130" y="849"/>
                  </a:lnTo>
                  <a:lnTo>
                    <a:pt x="178" y="856"/>
                  </a:lnTo>
                  <a:lnTo>
                    <a:pt x="187" y="858"/>
                  </a:lnTo>
                  <a:lnTo>
                    <a:pt x="226" y="851"/>
                  </a:lnTo>
                  <a:lnTo>
                    <a:pt x="253" y="846"/>
                  </a:lnTo>
                  <a:lnTo>
                    <a:pt x="274" y="802"/>
                  </a:lnTo>
                  <a:lnTo>
                    <a:pt x="294" y="754"/>
                  </a:lnTo>
                  <a:lnTo>
                    <a:pt x="304" y="678"/>
                  </a:lnTo>
                  <a:lnTo>
                    <a:pt x="307" y="585"/>
                  </a:lnTo>
                  <a:lnTo>
                    <a:pt x="294" y="410"/>
                  </a:lnTo>
                  <a:lnTo>
                    <a:pt x="280" y="345"/>
                  </a:lnTo>
                  <a:lnTo>
                    <a:pt x="274" y="331"/>
                  </a:lnTo>
                  <a:lnTo>
                    <a:pt x="259" y="302"/>
                  </a:lnTo>
                  <a:lnTo>
                    <a:pt x="226" y="285"/>
                  </a:lnTo>
                  <a:lnTo>
                    <a:pt x="178" y="262"/>
                  </a:lnTo>
                  <a:lnTo>
                    <a:pt x="130" y="255"/>
                  </a:lnTo>
                  <a:lnTo>
                    <a:pt x="82" y="247"/>
                  </a:lnTo>
                  <a:lnTo>
                    <a:pt x="72" y="245"/>
                  </a:lnTo>
                  <a:lnTo>
                    <a:pt x="72" y="839"/>
                  </a:lnTo>
                  <a:close/>
                  <a:moveTo>
                    <a:pt x="72" y="1748"/>
                  </a:moveTo>
                  <a:lnTo>
                    <a:pt x="82" y="1749"/>
                  </a:lnTo>
                  <a:lnTo>
                    <a:pt x="130" y="1757"/>
                  </a:lnTo>
                  <a:lnTo>
                    <a:pt x="178" y="1764"/>
                  </a:lnTo>
                  <a:lnTo>
                    <a:pt x="203" y="1769"/>
                  </a:lnTo>
                  <a:lnTo>
                    <a:pt x="226" y="1768"/>
                  </a:lnTo>
                  <a:lnTo>
                    <a:pt x="251" y="1767"/>
                  </a:lnTo>
                  <a:lnTo>
                    <a:pt x="274" y="1743"/>
                  </a:lnTo>
                  <a:lnTo>
                    <a:pt x="293" y="1720"/>
                  </a:lnTo>
                  <a:lnTo>
                    <a:pt x="318" y="1614"/>
                  </a:lnTo>
                  <a:lnTo>
                    <a:pt x="322" y="1588"/>
                  </a:lnTo>
                  <a:lnTo>
                    <a:pt x="330" y="1451"/>
                  </a:lnTo>
                  <a:lnTo>
                    <a:pt x="326" y="1347"/>
                  </a:lnTo>
                  <a:lnTo>
                    <a:pt x="322" y="1308"/>
                  </a:lnTo>
                  <a:lnTo>
                    <a:pt x="314" y="1257"/>
                  </a:lnTo>
                  <a:lnTo>
                    <a:pt x="296" y="1185"/>
                  </a:lnTo>
                  <a:lnTo>
                    <a:pt x="274" y="1138"/>
                  </a:lnTo>
                  <a:lnTo>
                    <a:pt x="272" y="1137"/>
                  </a:lnTo>
                  <a:lnTo>
                    <a:pt x="226" y="1109"/>
                  </a:lnTo>
                  <a:lnTo>
                    <a:pt x="195" y="1091"/>
                  </a:lnTo>
                  <a:lnTo>
                    <a:pt x="178" y="1088"/>
                  </a:lnTo>
                  <a:lnTo>
                    <a:pt x="130" y="1080"/>
                  </a:lnTo>
                  <a:lnTo>
                    <a:pt x="82" y="1073"/>
                  </a:lnTo>
                  <a:lnTo>
                    <a:pt x="72" y="1072"/>
                  </a:lnTo>
                  <a:lnTo>
                    <a:pt x="72" y="17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Freeform 21"/>
            <p:cNvSpPr>
              <a:spLocks/>
            </p:cNvSpPr>
            <p:nvPr/>
          </p:nvSpPr>
          <p:spPr bwMode="auto">
            <a:xfrm>
              <a:off x="4171" y="1458"/>
              <a:ext cx="105" cy="181"/>
            </a:xfrm>
            <a:custGeom>
              <a:avLst/>
              <a:gdLst>
                <a:gd name="T0" fmla="*/ 0 w 210"/>
                <a:gd name="T1" fmla="*/ 0 h 1447"/>
                <a:gd name="T2" fmla="*/ 0 w 210"/>
                <a:gd name="T3" fmla="*/ 0 h 1447"/>
                <a:gd name="T4" fmla="*/ 1 w 210"/>
                <a:gd name="T5" fmla="*/ 0 h 1447"/>
                <a:gd name="T6" fmla="*/ 1 w 210"/>
                <a:gd name="T7" fmla="*/ 0 h 1447"/>
                <a:gd name="T8" fmla="*/ 1 w 210"/>
                <a:gd name="T9" fmla="*/ 0 h 1447"/>
                <a:gd name="T10" fmla="*/ 1 w 210"/>
                <a:gd name="T11" fmla="*/ 0 h 1447"/>
                <a:gd name="T12" fmla="*/ 1 w 210"/>
                <a:gd name="T13" fmla="*/ 0 h 1447"/>
                <a:gd name="T14" fmla="*/ 1 w 210"/>
                <a:gd name="T15" fmla="*/ 0 h 1447"/>
                <a:gd name="T16" fmla="*/ 1 w 210"/>
                <a:gd name="T17" fmla="*/ 0 h 1447"/>
                <a:gd name="T18" fmla="*/ 1 w 210"/>
                <a:gd name="T19" fmla="*/ 0 h 1447"/>
                <a:gd name="T20" fmla="*/ 1 w 210"/>
                <a:gd name="T21" fmla="*/ 0 h 1447"/>
                <a:gd name="T22" fmla="*/ 1 w 210"/>
                <a:gd name="T23" fmla="*/ 0 h 1447"/>
                <a:gd name="T24" fmla="*/ 1 w 210"/>
                <a:gd name="T25" fmla="*/ 0 h 1447"/>
                <a:gd name="T26" fmla="*/ 1 w 210"/>
                <a:gd name="T27" fmla="*/ 0 h 1447"/>
                <a:gd name="T28" fmla="*/ 1 w 210"/>
                <a:gd name="T29" fmla="*/ 0 h 1447"/>
                <a:gd name="T30" fmla="*/ 1 w 210"/>
                <a:gd name="T31" fmla="*/ 0 h 1447"/>
                <a:gd name="T32" fmla="*/ 1 w 210"/>
                <a:gd name="T33" fmla="*/ 0 h 1447"/>
                <a:gd name="T34" fmla="*/ 1 w 210"/>
                <a:gd name="T35" fmla="*/ 0 h 1447"/>
                <a:gd name="T36" fmla="*/ 1 w 210"/>
                <a:gd name="T37" fmla="*/ 0 h 1447"/>
                <a:gd name="T38" fmla="*/ 1 w 210"/>
                <a:gd name="T39" fmla="*/ 0 h 1447"/>
                <a:gd name="T40" fmla="*/ 1 w 210"/>
                <a:gd name="T41" fmla="*/ 0 h 1447"/>
                <a:gd name="T42" fmla="*/ 1 w 210"/>
                <a:gd name="T43" fmla="*/ 0 h 1447"/>
                <a:gd name="T44" fmla="*/ 0 w 210"/>
                <a:gd name="T45" fmla="*/ 0 h 144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0"/>
                <a:gd name="T70" fmla="*/ 0 h 1447"/>
                <a:gd name="T71" fmla="*/ 210 w 210"/>
                <a:gd name="T72" fmla="*/ 1447 h 144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0" h="1447">
                  <a:moveTo>
                    <a:pt x="0" y="1438"/>
                  </a:moveTo>
                  <a:lnTo>
                    <a:pt x="0" y="15"/>
                  </a:lnTo>
                  <a:lnTo>
                    <a:pt x="26" y="19"/>
                  </a:lnTo>
                  <a:lnTo>
                    <a:pt x="59" y="23"/>
                  </a:lnTo>
                  <a:lnTo>
                    <a:pt x="59" y="238"/>
                  </a:lnTo>
                  <a:lnTo>
                    <a:pt x="74" y="176"/>
                  </a:lnTo>
                  <a:lnTo>
                    <a:pt x="101" y="44"/>
                  </a:lnTo>
                  <a:lnTo>
                    <a:pt x="122" y="24"/>
                  </a:lnTo>
                  <a:lnTo>
                    <a:pt x="143" y="0"/>
                  </a:lnTo>
                  <a:lnTo>
                    <a:pt x="170" y="19"/>
                  </a:lnTo>
                  <a:lnTo>
                    <a:pt x="176" y="24"/>
                  </a:lnTo>
                  <a:lnTo>
                    <a:pt x="210" y="86"/>
                  </a:lnTo>
                  <a:lnTo>
                    <a:pt x="187" y="308"/>
                  </a:lnTo>
                  <a:lnTo>
                    <a:pt x="170" y="285"/>
                  </a:lnTo>
                  <a:lnTo>
                    <a:pt x="139" y="250"/>
                  </a:lnTo>
                  <a:lnTo>
                    <a:pt x="122" y="271"/>
                  </a:lnTo>
                  <a:lnTo>
                    <a:pt x="101" y="292"/>
                  </a:lnTo>
                  <a:lnTo>
                    <a:pt x="77" y="421"/>
                  </a:lnTo>
                  <a:lnTo>
                    <a:pt x="74" y="526"/>
                  </a:lnTo>
                  <a:lnTo>
                    <a:pt x="66" y="703"/>
                  </a:lnTo>
                  <a:lnTo>
                    <a:pt x="66" y="1447"/>
                  </a:lnTo>
                  <a:lnTo>
                    <a:pt x="26" y="1443"/>
                  </a:lnTo>
                  <a:lnTo>
                    <a:pt x="0" y="14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Freeform 22"/>
            <p:cNvSpPr>
              <a:spLocks noEditPoints="1"/>
            </p:cNvSpPr>
            <p:nvPr/>
          </p:nvSpPr>
          <p:spPr bwMode="auto">
            <a:xfrm>
              <a:off x="4295" y="1396"/>
              <a:ext cx="34" cy="246"/>
            </a:xfrm>
            <a:custGeom>
              <a:avLst/>
              <a:gdLst>
                <a:gd name="T0" fmla="*/ 0 w 67"/>
                <a:gd name="T1" fmla="*/ 0 h 1974"/>
                <a:gd name="T2" fmla="*/ 0 w 67"/>
                <a:gd name="T3" fmla="*/ 0 h 1974"/>
                <a:gd name="T4" fmla="*/ 1 w 67"/>
                <a:gd name="T5" fmla="*/ 0 h 1974"/>
                <a:gd name="T6" fmla="*/ 1 w 67"/>
                <a:gd name="T7" fmla="*/ 0 h 1974"/>
                <a:gd name="T8" fmla="*/ 1 w 67"/>
                <a:gd name="T9" fmla="*/ 0 h 1974"/>
                <a:gd name="T10" fmla="*/ 1 w 67"/>
                <a:gd name="T11" fmla="*/ 0 h 1974"/>
                <a:gd name="T12" fmla="*/ 1 w 67"/>
                <a:gd name="T13" fmla="*/ 0 h 1974"/>
                <a:gd name="T14" fmla="*/ 1 w 67"/>
                <a:gd name="T15" fmla="*/ 0 h 1974"/>
                <a:gd name="T16" fmla="*/ 0 w 67"/>
                <a:gd name="T17" fmla="*/ 0 h 1974"/>
                <a:gd name="T18" fmla="*/ 0 w 67"/>
                <a:gd name="T19" fmla="*/ 0 h 1974"/>
                <a:gd name="T20" fmla="*/ 0 w 67"/>
                <a:gd name="T21" fmla="*/ 0 h 1974"/>
                <a:gd name="T22" fmla="*/ 1 w 67"/>
                <a:gd name="T23" fmla="*/ 0 h 1974"/>
                <a:gd name="T24" fmla="*/ 1 w 67"/>
                <a:gd name="T25" fmla="*/ 0 h 1974"/>
                <a:gd name="T26" fmla="*/ 1 w 67"/>
                <a:gd name="T27" fmla="*/ 0 h 1974"/>
                <a:gd name="T28" fmla="*/ 1 w 67"/>
                <a:gd name="T29" fmla="*/ 0 h 1974"/>
                <a:gd name="T30" fmla="*/ 1 w 67"/>
                <a:gd name="T31" fmla="*/ 0 h 1974"/>
                <a:gd name="T32" fmla="*/ 1 w 67"/>
                <a:gd name="T33" fmla="*/ 0 h 1974"/>
                <a:gd name="T34" fmla="*/ 0 w 67"/>
                <a:gd name="T35" fmla="*/ 0 h 197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7"/>
                <a:gd name="T55" fmla="*/ 0 h 1974"/>
                <a:gd name="T56" fmla="*/ 67 w 67"/>
                <a:gd name="T57" fmla="*/ 1974 h 197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7" h="1974">
                  <a:moveTo>
                    <a:pt x="0" y="279"/>
                  </a:moveTo>
                  <a:lnTo>
                    <a:pt x="0" y="0"/>
                  </a:lnTo>
                  <a:lnTo>
                    <a:pt x="18" y="3"/>
                  </a:lnTo>
                  <a:lnTo>
                    <a:pt x="67" y="8"/>
                  </a:lnTo>
                  <a:lnTo>
                    <a:pt x="67" y="286"/>
                  </a:lnTo>
                  <a:lnTo>
                    <a:pt x="18" y="281"/>
                  </a:lnTo>
                  <a:lnTo>
                    <a:pt x="0" y="279"/>
                  </a:lnTo>
                  <a:close/>
                  <a:moveTo>
                    <a:pt x="0" y="1967"/>
                  </a:moveTo>
                  <a:lnTo>
                    <a:pt x="0" y="543"/>
                  </a:lnTo>
                  <a:lnTo>
                    <a:pt x="18" y="545"/>
                  </a:lnTo>
                  <a:lnTo>
                    <a:pt x="67" y="550"/>
                  </a:lnTo>
                  <a:lnTo>
                    <a:pt x="67" y="1974"/>
                  </a:lnTo>
                  <a:lnTo>
                    <a:pt x="18" y="1969"/>
                  </a:lnTo>
                  <a:lnTo>
                    <a:pt x="0" y="19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Freeform 23"/>
            <p:cNvSpPr>
              <a:spLocks/>
            </p:cNvSpPr>
            <p:nvPr/>
          </p:nvSpPr>
          <p:spPr bwMode="auto">
            <a:xfrm>
              <a:off x="4368" y="1463"/>
              <a:ext cx="168" cy="186"/>
            </a:xfrm>
            <a:custGeom>
              <a:avLst/>
              <a:gdLst>
                <a:gd name="T0" fmla="*/ 0 w 337"/>
                <a:gd name="T1" fmla="*/ 0 h 1488"/>
                <a:gd name="T2" fmla="*/ 0 w 337"/>
                <a:gd name="T3" fmla="*/ 0 h 1488"/>
                <a:gd name="T4" fmla="*/ 0 w 337"/>
                <a:gd name="T5" fmla="*/ 0 h 1488"/>
                <a:gd name="T6" fmla="*/ 0 w 337"/>
                <a:gd name="T7" fmla="*/ 0 h 1488"/>
                <a:gd name="T8" fmla="*/ 0 w 337"/>
                <a:gd name="T9" fmla="*/ 0 h 1488"/>
                <a:gd name="T10" fmla="*/ 0 w 337"/>
                <a:gd name="T11" fmla="*/ 0 h 1488"/>
                <a:gd name="T12" fmla="*/ 0 w 337"/>
                <a:gd name="T13" fmla="*/ 0 h 1488"/>
                <a:gd name="T14" fmla="*/ 0 w 337"/>
                <a:gd name="T15" fmla="*/ 0 h 1488"/>
                <a:gd name="T16" fmla="*/ 0 w 337"/>
                <a:gd name="T17" fmla="*/ 0 h 1488"/>
                <a:gd name="T18" fmla="*/ 0 w 337"/>
                <a:gd name="T19" fmla="*/ 0 h 1488"/>
                <a:gd name="T20" fmla="*/ 0 w 337"/>
                <a:gd name="T21" fmla="*/ 0 h 1488"/>
                <a:gd name="T22" fmla="*/ 0 w 337"/>
                <a:gd name="T23" fmla="*/ 0 h 1488"/>
                <a:gd name="T24" fmla="*/ 0 w 337"/>
                <a:gd name="T25" fmla="*/ 0 h 1488"/>
                <a:gd name="T26" fmla="*/ 0 w 337"/>
                <a:gd name="T27" fmla="*/ 0 h 1488"/>
                <a:gd name="T28" fmla="*/ 0 w 337"/>
                <a:gd name="T29" fmla="*/ 0 h 1488"/>
                <a:gd name="T30" fmla="*/ 0 w 337"/>
                <a:gd name="T31" fmla="*/ 0 h 1488"/>
                <a:gd name="T32" fmla="*/ 0 w 337"/>
                <a:gd name="T33" fmla="*/ 0 h 1488"/>
                <a:gd name="T34" fmla="*/ 0 w 337"/>
                <a:gd name="T35" fmla="*/ 0 h 1488"/>
                <a:gd name="T36" fmla="*/ 0 w 337"/>
                <a:gd name="T37" fmla="*/ 0 h 1488"/>
                <a:gd name="T38" fmla="*/ 0 w 337"/>
                <a:gd name="T39" fmla="*/ 0 h 1488"/>
                <a:gd name="T40" fmla="*/ 0 w 337"/>
                <a:gd name="T41" fmla="*/ 0 h 1488"/>
                <a:gd name="T42" fmla="*/ 0 w 337"/>
                <a:gd name="T43" fmla="*/ 0 h 1488"/>
                <a:gd name="T44" fmla="*/ 0 w 337"/>
                <a:gd name="T45" fmla="*/ 0 h 1488"/>
                <a:gd name="T46" fmla="*/ 0 w 337"/>
                <a:gd name="T47" fmla="*/ 0 h 1488"/>
                <a:gd name="T48" fmla="*/ 0 w 337"/>
                <a:gd name="T49" fmla="*/ 0 h 1488"/>
                <a:gd name="T50" fmla="*/ 0 w 337"/>
                <a:gd name="T51" fmla="*/ 0 h 1488"/>
                <a:gd name="T52" fmla="*/ 0 w 337"/>
                <a:gd name="T53" fmla="*/ 0 h 1488"/>
                <a:gd name="T54" fmla="*/ 0 w 337"/>
                <a:gd name="T55" fmla="*/ 0 h 1488"/>
                <a:gd name="T56" fmla="*/ 0 w 337"/>
                <a:gd name="T57" fmla="*/ 0 h 1488"/>
                <a:gd name="T58" fmla="*/ 0 w 337"/>
                <a:gd name="T59" fmla="*/ 0 h 1488"/>
                <a:gd name="T60" fmla="*/ 0 w 337"/>
                <a:gd name="T61" fmla="*/ 0 h 1488"/>
                <a:gd name="T62" fmla="*/ 0 w 337"/>
                <a:gd name="T63" fmla="*/ 0 h 148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37"/>
                <a:gd name="T97" fmla="*/ 0 h 1488"/>
                <a:gd name="T98" fmla="*/ 337 w 337"/>
                <a:gd name="T99" fmla="*/ 1488 h 148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37" h="1488">
                  <a:moveTo>
                    <a:pt x="272" y="942"/>
                  </a:moveTo>
                  <a:lnTo>
                    <a:pt x="307" y="960"/>
                  </a:lnTo>
                  <a:lnTo>
                    <a:pt x="337" y="976"/>
                  </a:lnTo>
                  <a:lnTo>
                    <a:pt x="318" y="1194"/>
                  </a:lnTo>
                  <a:lnTo>
                    <a:pt x="307" y="1249"/>
                  </a:lnTo>
                  <a:lnTo>
                    <a:pt x="283" y="1357"/>
                  </a:lnTo>
                  <a:lnTo>
                    <a:pt x="258" y="1409"/>
                  </a:lnTo>
                  <a:lnTo>
                    <a:pt x="234" y="1459"/>
                  </a:lnTo>
                  <a:lnTo>
                    <a:pt x="210" y="1472"/>
                  </a:lnTo>
                  <a:lnTo>
                    <a:pt x="176" y="1488"/>
                  </a:lnTo>
                  <a:lnTo>
                    <a:pt x="162" y="1478"/>
                  </a:lnTo>
                  <a:lnTo>
                    <a:pt x="114" y="1443"/>
                  </a:lnTo>
                  <a:lnTo>
                    <a:pt x="104" y="1436"/>
                  </a:lnTo>
                  <a:lnTo>
                    <a:pt x="74" y="1374"/>
                  </a:lnTo>
                  <a:lnTo>
                    <a:pt x="66" y="1343"/>
                  </a:lnTo>
                  <a:lnTo>
                    <a:pt x="48" y="1288"/>
                  </a:lnTo>
                  <a:lnTo>
                    <a:pt x="28" y="1181"/>
                  </a:lnTo>
                  <a:lnTo>
                    <a:pt x="18" y="1091"/>
                  </a:lnTo>
                  <a:lnTo>
                    <a:pt x="13" y="1052"/>
                  </a:lnTo>
                  <a:lnTo>
                    <a:pt x="0" y="736"/>
                  </a:lnTo>
                  <a:lnTo>
                    <a:pt x="5" y="520"/>
                  </a:lnTo>
                  <a:lnTo>
                    <a:pt x="18" y="383"/>
                  </a:lnTo>
                  <a:lnTo>
                    <a:pt x="21" y="334"/>
                  </a:lnTo>
                  <a:lnTo>
                    <a:pt x="47" y="184"/>
                  </a:lnTo>
                  <a:lnTo>
                    <a:pt x="66" y="135"/>
                  </a:lnTo>
                  <a:lnTo>
                    <a:pt x="83" y="80"/>
                  </a:lnTo>
                  <a:lnTo>
                    <a:pt x="114" y="40"/>
                  </a:lnTo>
                  <a:lnTo>
                    <a:pt x="128" y="19"/>
                  </a:lnTo>
                  <a:lnTo>
                    <a:pt x="162" y="6"/>
                  </a:lnTo>
                  <a:lnTo>
                    <a:pt x="176" y="0"/>
                  </a:lnTo>
                  <a:lnTo>
                    <a:pt x="210" y="21"/>
                  </a:lnTo>
                  <a:lnTo>
                    <a:pt x="232" y="34"/>
                  </a:lnTo>
                  <a:lnTo>
                    <a:pt x="258" y="82"/>
                  </a:lnTo>
                  <a:lnTo>
                    <a:pt x="278" y="125"/>
                  </a:lnTo>
                  <a:lnTo>
                    <a:pt x="307" y="243"/>
                  </a:lnTo>
                  <a:lnTo>
                    <a:pt x="312" y="269"/>
                  </a:lnTo>
                  <a:lnTo>
                    <a:pt x="331" y="461"/>
                  </a:lnTo>
                  <a:lnTo>
                    <a:pt x="307" y="474"/>
                  </a:lnTo>
                  <a:lnTo>
                    <a:pt x="266" y="494"/>
                  </a:lnTo>
                  <a:lnTo>
                    <a:pt x="258" y="403"/>
                  </a:lnTo>
                  <a:lnTo>
                    <a:pt x="253" y="367"/>
                  </a:lnTo>
                  <a:lnTo>
                    <a:pt x="234" y="276"/>
                  </a:lnTo>
                  <a:lnTo>
                    <a:pt x="210" y="222"/>
                  </a:lnTo>
                  <a:lnTo>
                    <a:pt x="208" y="220"/>
                  </a:lnTo>
                  <a:lnTo>
                    <a:pt x="178" y="199"/>
                  </a:lnTo>
                  <a:lnTo>
                    <a:pt x="162" y="210"/>
                  </a:lnTo>
                  <a:lnTo>
                    <a:pt x="133" y="229"/>
                  </a:lnTo>
                  <a:lnTo>
                    <a:pt x="114" y="285"/>
                  </a:lnTo>
                  <a:lnTo>
                    <a:pt x="98" y="324"/>
                  </a:lnTo>
                  <a:lnTo>
                    <a:pt x="75" y="491"/>
                  </a:lnTo>
                  <a:lnTo>
                    <a:pt x="67" y="735"/>
                  </a:lnTo>
                  <a:lnTo>
                    <a:pt x="75" y="984"/>
                  </a:lnTo>
                  <a:lnTo>
                    <a:pt x="98" y="1155"/>
                  </a:lnTo>
                  <a:lnTo>
                    <a:pt x="114" y="1202"/>
                  </a:lnTo>
                  <a:lnTo>
                    <a:pt x="131" y="1256"/>
                  </a:lnTo>
                  <a:lnTo>
                    <a:pt x="162" y="1279"/>
                  </a:lnTo>
                  <a:lnTo>
                    <a:pt x="175" y="1291"/>
                  </a:lnTo>
                  <a:lnTo>
                    <a:pt x="210" y="1273"/>
                  </a:lnTo>
                  <a:lnTo>
                    <a:pt x="210" y="1272"/>
                  </a:lnTo>
                  <a:lnTo>
                    <a:pt x="238" y="1208"/>
                  </a:lnTo>
                  <a:lnTo>
                    <a:pt x="258" y="1114"/>
                  </a:lnTo>
                  <a:lnTo>
                    <a:pt x="259" y="1099"/>
                  </a:lnTo>
                  <a:lnTo>
                    <a:pt x="272" y="9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4" name="Freeform 24"/>
            <p:cNvSpPr>
              <a:spLocks/>
            </p:cNvSpPr>
            <p:nvPr/>
          </p:nvSpPr>
          <p:spPr bwMode="auto">
            <a:xfrm>
              <a:off x="4564" y="1401"/>
              <a:ext cx="159" cy="246"/>
            </a:xfrm>
            <a:custGeom>
              <a:avLst/>
              <a:gdLst>
                <a:gd name="T0" fmla="*/ 0 w 318"/>
                <a:gd name="T1" fmla="*/ 0 h 1972"/>
                <a:gd name="T2" fmla="*/ 0 w 318"/>
                <a:gd name="T3" fmla="*/ 0 h 1972"/>
                <a:gd name="T4" fmla="*/ 1 w 318"/>
                <a:gd name="T5" fmla="*/ 0 h 1972"/>
                <a:gd name="T6" fmla="*/ 1 w 318"/>
                <a:gd name="T7" fmla="*/ 0 h 1972"/>
                <a:gd name="T8" fmla="*/ 1 w 318"/>
                <a:gd name="T9" fmla="*/ 0 h 1972"/>
                <a:gd name="T10" fmla="*/ 1 w 318"/>
                <a:gd name="T11" fmla="*/ 0 h 1972"/>
                <a:gd name="T12" fmla="*/ 1 w 318"/>
                <a:gd name="T13" fmla="*/ 0 h 1972"/>
                <a:gd name="T14" fmla="*/ 1 w 318"/>
                <a:gd name="T15" fmla="*/ 0 h 1972"/>
                <a:gd name="T16" fmla="*/ 1 w 318"/>
                <a:gd name="T17" fmla="*/ 0 h 1972"/>
                <a:gd name="T18" fmla="*/ 1 w 318"/>
                <a:gd name="T19" fmla="*/ 0 h 1972"/>
                <a:gd name="T20" fmla="*/ 1 w 318"/>
                <a:gd name="T21" fmla="*/ 0 h 1972"/>
                <a:gd name="T22" fmla="*/ 1 w 318"/>
                <a:gd name="T23" fmla="*/ 0 h 1972"/>
                <a:gd name="T24" fmla="*/ 1 w 318"/>
                <a:gd name="T25" fmla="*/ 0 h 1972"/>
                <a:gd name="T26" fmla="*/ 1 w 318"/>
                <a:gd name="T27" fmla="*/ 0 h 1972"/>
                <a:gd name="T28" fmla="*/ 1 w 318"/>
                <a:gd name="T29" fmla="*/ 0 h 1972"/>
                <a:gd name="T30" fmla="*/ 1 w 318"/>
                <a:gd name="T31" fmla="*/ 0 h 1972"/>
                <a:gd name="T32" fmla="*/ 1 w 318"/>
                <a:gd name="T33" fmla="*/ 0 h 1972"/>
                <a:gd name="T34" fmla="*/ 1 w 318"/>
                <a:gd name="T35" fmla="*/ 0 h 1972"/>
                <a:gd name="T36" fmla="*/ 1 w 318"/>
                <a:gd name="T37" fmla="*/ 0 h 1972"/>
                <a:gd name="T38" fmla="*/ 1 w 318"/>
                <a:gd name="T39" fmla="*/ 0 h 1972"/>
                <a:gd name="T40" fmla="*/ 1 w 318"/>
                <a:gd name="T41" fmla="*/ 0 h 1972"/>
                <a:gd name="T42" fmla="*/ 1 w 318"/>
                <a:gd name="T43" fmla="*/ 0 h 1972"/>
                <a:gd name="T44" fmla="*/ 1 w 318"/>
                <a:gd name="T45" fmla="*/ 0 h 1972"/>
                <a:gd name="T46" fmla="*/ 1 w 318"/>
                <a:gd name="T47" fmla="*/ 0 h 1972"/>
                <a:gd name="T48" fmla="*/ 1 w 318"/>
                <a:gd name="T49" fmla="*/ 0 h 1972"/>
                <a:gd name="T50" fmla="*/ 1 w 318"/>
                <a:gd name="T51" fmla="*/ 0 h 1972"/>
                <a:gd name="T52" fmla="*/ 1 w 318"/>
                <a:gd name="T53" fmla="*/ 0 h 1972"/>
                <a:gd name="T54" fmla="*/ 1 w 318"/>
                <a:gd name="T55" fmla="*/ 0 h 1972"/>
                <a:gd name="T56" fmla="*/ 1 w 318"/>
                <a:gd name="T57" fmla="*/ 0 h 1972"/>
                <a:gd name="T58" fmla="*/ 1 w 318"/>
                <a:gd name="T59" fmla="*/ 0 h 1972"/>
                <a:gd name="T60" fmla="*/ 1 w 318"/>
                <a:gd name="T61" fmla="*/ 0 h 1972"/>
                <a:gd name="T62" fmla="*/ 1 w 318"/>
                <a:gd name="T63" fmla="*/ 0 h 1972"/>
                <a:gd name="T64" fmla="*/ 0 w 318"/>
                <a:gd name="T65" fmla="*/ 0 h 19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18"/>
                <a:gd name="T100" fmla="*/ 0 h 1972"/>
                <a:gd name="T101" fmla="*/ 318 w 318"/>
                <a:gd name="T102" fmla="*/ 1972 h 19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18" h="1972">
                  <a:moveTo>
                    <a:pt x="0" y="1965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58" y="2"/>
                  </a:lnTo>
                  <a:lnTo>
                    <a:pt x="64" y="2"/>
                  </a:lnTo>
                  <a:lnTo>
                    <a:pt x="64" y="1124"/>
                  </a:lnTo>
                  <a:lnTo>
                    <a:pt x="106" y="975"/>
                  </a:lnTo>
                  <a:lnTo>
                    <a:pt x="154" y="796"/>
                  </a:lnTo>
                  <a:lnTo>
                    <a:pt x="202" y="616"/>
                  </a:lnTo>
                  <a:lnTo>
                    <a:pt x="219" y="548"/>
                  </a:lnTo>
                  <a:lnTo>
                    <a:pt x="250" y="548"/>
                  </a:lnTo>
                  <a:lnTo>
                    <a:pt x="298" y="548"/>
                  </a:lnTo>
                  <a:lnTo>
                    <a:pt x="304" y="548"/>
                  </a:lnTo>
                  <a:lnTo>
                    <a:pt x="298" y="572"/>
                  </a:lnTo>
                  <a:lnTo>
                    <a:pt x="250" y="744"/>
                  </a:lnTo>
                  <a:lnTo>
                    <a:pt x="202" y="917"/>
                  </a:lnTo>
                  <a:lnTo>
                    <a:pt x="157" y="1075"/>
                  </a:lnTo>
                  <a:lnTo>
                    <a:pt x="202" y="1323"/>
                  </a:lnTo>
                  <a:lnTo>
                    <a:pt x="250" y="1588"/>
                  </a:lnTo>
                  <a:lnTo>
                    <a:pt x="298" y="1853"/>
                  </a:lnTo>
                  <a:lnTo>
                    <a:pt x="318" y="1972"/>
                  </a:lnTo>
                  <a:lnTo>
                    <a:pt x="298" y="1972"/>
                  </a:lnTo>
                  <a:lnTo>
                    <a:pt x="250" y="1972"/>
                  </a:lnTo>
                  <a:lnTo>
                    <a:pt x="238" y="1972"/>
                  </a:lnTo>
                  <a:lnTo>
                    <a:pt x="202" y="1760"/>
                  </a:lnTo>
                  <a:lnTo>
                    <a:pt x="154" y="1484"/>
                  </a:lnTo>
                  <a:lnTo>
                    <a:pt x="111" y="1242"/>
                  </a:lnTo>
                  <a:lnTo>
                    <a:pt x="106" y="1264"/>
                  </a:lnTo>
                  <a:lnTo>
                    <a:pt x="64" y="1404"/>
                  </a:lnTo>
                  <a:lnTo>
                    <a:pt x="64" y="1968"/>
                  </a:lnTo>
                  <a:lnTo>
                    <a:pt x="58" y="1968"/>
                  </a:lnTo>
                  <a:lnTo>
                    <a:pt x="10" y="1966"/>
                  </a:lnTo>
                  <a:lnTo>
                    <a:pt x="0" y="19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Freeform 25"/>
            <p:cNvSpPr>
              <a:spLocks noEditPoints="1"/>
            </p:cNvSpPr>
            <p:nvPr/>
          </p:nvSpPr>
          <p:spPr bwMode="auto">
            <a:xfrm>
              <a:off x="4857" y="1399"/>
              <a:ext cx="234" cy="248"/>
            </a:xfrm>
            <a:custGeom>
              <a:avLst/>
              <a:gdLst>
                <a:gd name="T0" fmla="*/ 0 w 468"/>
                <a:gd name="T1" fmla="*/ 0 h 1981"/>
                <a:gd name="T2" fmla="*/ 1 w 468"/>
                <a:gd name="T3" fmla="*/ 0 h 1981"/>
                <a:gd name="T4" fmla="*/ 1 w 468"/>
                <a:gd name="T5" fmla="*/ 0 h 1981"/>
                <a:gd name="T6" fmla="*/ 1 w 468"/>
                <a:gd name="T7" fmla="*/ 0 h 1981"/>
                <a:gd name="T8" fmla="*/ 1 w 468"/>
                <a:gd name="T9" fmla="*/ 0 h 1981"/>
                <a:gd name="T10" fmla="*/ 1 w 468"/>
                <a:gd name="T11" fmla="*/ 0 h 1981"/>
                <a:gd name="T12" fmla="*/ 1 w 468"/>
                <a:gd name="T13" fmla="*/ 0 h 1981"/>
                <a:gd name="T14" fmla="*/ 1 w 468"/>
                <a:gd name="T15" fmla="*/ 0 h 1981"/>
                <a:gd name="T16" fmla="*/ 1 w 468"/>
                <a:gd name="T17" fmla="*/ 0 h 1981"/>
                <a:gd name="T18" fmla="*/ 1 w 468"/>
                <a:gd name="T19" fmla="*/ 0 h 1981"/>
                <a:gd name="T20" fmla="*/ 1 w 468"/>
                <a:gd name="T21" fmla="*/ 0 h 1981"/>
                <a:gd name="T22" fmla="*/ 1 w 468"/>
                <a:gd name="T23" fmla="*/ 0 h 1981"/>
                <a:gd name="T24" fmla="*/ 1 w 468"/>
                <a:gd name="T25" fmla="*/ 0 h 1981"/>
                <a:gd name="T26" fmla="*/ 1 w 468"/>
                <a:gd name="T27" fmla="*/ 0 h 1981"/>
                <a:gd name="T28" fmla="*/ 1 w 468"/>
                <a:gd name="T29" fmla="*/ 0 h 1981"/>
                <a:gd name="T30" fmla="*/ 1 w 468"/>
                <a:gd name="T31" fmla="*/ 0 h 1981"/>
                <a:gd name="T32" fmla="*/ 1 w 468"/>
                <a:gd name="T33" fmla="*/ 0 h 1981"/>
                <a:gd name="T34" fmla="*/ 1 w 468"/>
                <a:gd name="T35" fmla="*/ 0 h 1981"/>
                <a:gd name="T36" fmla="*/ 1 w 468"/>
                <a:gd name="T37" fmla="*/ 0 h 1981"/>
                <a:gd name="T38" fmla="*/ 1 w 468"/>
                <a:gd name="T39" fmla="*/ 0 h 1981"/>
                <a:gd name="T40" fmla="*/ 1 w 468"/>
                <a:gd name="T41" fmla="*/ 0 h 1981"/>
                <a:gd name="T42" fmla="*/ 1 w 468"/>
                <a:gd name="T43" fmla="*/ 0 h 1981"/>
                <a:gd name="T44" fmla="*/ 1 w 468"/>
                <a:gd name="T45" fmla="*/ 0 h 1981"/>
                <a:gd name="T46" fmla="*/ 1 w 468"/>
                <a:gd name="T47" fmla="*/ 0 h 1981"/>
                <a:gd name="T48" fmla="*/ 1 w 468"/>
                <a:gd name="T49" fmla="*/ 0 h 1981"/>
                <a:gd name="T50" fmla="*/ 1 w 468"/>
                <a:gd name="T51" fmla="*/ 0 h 1981"/>
                <a:gd name="T52" fmla="*/ 1 w 468"/>
                <a:gd name="T53" fmla="*/ 0 h 1981"/>
                <a:gd name="T54" fmla="*/ 1 w 468"/>
                <a:gd name="T55" fmla="*/ 0 h 1981"/>
                <a:gd name="T56" fmla="*/ 1 w 468"/>
                <a:gd name="T57" fmla="*/ 0 h 1981"/>
                <a:gd name="T58" fmla="*/ 1 w 468"/>
                <a:gd name="T59" fmla="*/ 0 h 1981"/>
                <a:gd name="T60" fmla="*/ 1 w 468"/>
                <a:gd name="T61" fmla="*/ 0 h 1981"/>
                <a:gd name="T62" fmla="*/ 1 w 468"/>
                <a:gd name="T63" fmla="*/ 0 h 1981"/>
                <a:gd name="T64" fmla="*/ 1 w 468"/>
                <a:gd name="T65" fmla="*/ 0 h 1981"/>
                <a:gd name="T66" fmla="*/ 1 w 468"/>
                <a:gd name="T67" fmla="*/ 0 h 1981"/>
                <a:gd name="T68" fmla="*/ 1 w 468"/>
                <a:gd name="T69" fmla="*/ 0 h 1981"/>
                <a:gd name="T70" fmla="*/ 1 w 468"/>
                <a:gd name="T71" fmla="*/ 0 h 198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68"/>
                <a:gd name="T109" fmla="*/ 0 h 1981"/>
                <a:gd name="T110" fmla="*/ 468 w 468"/>
                <a:gd name="T111" fmla="*/ 1981 h 198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68" h="1981">
                  <a:moveTo>
                    <a:pt x="0" y="1981"/>
                  </a:moveTo>
                  <a:lnTo>
                    <a:pt x="0" y="15"/>
                  </a:lnTo>
                  <a:lnTo>
                    <a:pt x="48" y="13"/>
                  </a:lnTo>
                  <a:lnTo>
                    <a:pt x="96" y="10"/>
                  </a:lnTo>
                  <a:lnTo>
                    <a:pt x="145" y="7"/>
                  </a:lnTo>
                  <a:lnTo>
                    <a:pt x="193" y="3"/>
                  </a:lnTo>
                  <a:lnTo>
                    <a:pt x="236" y="0"/>
                  </a:lnTo>
                  <a:lnTo>
                    <a:pt x="241" y="1"/>
                  </a:lnTo>
                  <a:lnTo>
                    <a:pt x="289" y="6"/>
                  </a:lnTo>
                  <a:lnTo>
                    <a:pt x="298" y="7"/>
                  </a:lnTo>
                  <a:lnTo>
                    <a:pt x="337" y="36"/>
                  </a:lnTo>
                  <a:lnTo>
                    <a:pt x="343" y="42"/>
                  </a:lnTo>
                  <a:lnTo>
                    <a:pt x="377" y="111"/>
                  </a:lnTo>
                  <a:lnTo>
                    <a:pt x="385" y="143"/>
                  </a:lnTo>
                  <a:lnTo>
                    <a:pt x="402" y="222"/>
                  </a:lnTo>
                  <a:lnTo>
                    <a:pt x="418" y="362"/>
                  </a:lnTo>
                  <a:lnTo>
                    <a:pt x="425" y="517"/>
                  </a:lnTo>
                  <a:lnTo>
                    <a:pt x="415" y="710"/>
                  </a:lnTo>
                  <a:lnTo>
                    <a:pt x="388" y="874"/>
                  </a:lnTo>
                  <a:lnTo>
                    <a:pt x="385" y="884"/>
                  </a:lnTo>
                  <a:lnTo>
                    <a:pt x="342" y="996"/>
                  </a:lnTo>
                  <a:lnTo>
                    <a:pt x="337" y="1002"/>
                  </a:lnTo>
                  <a:lnTo>
                    <a:pt x="289" y="1055"/>
                  </a:lnTo>
                  <a:lnTo>
                    <a:pt x="274" y="1069"/>
                  </a:lnTo>
                  <a:lnTo>
                    <a:pt x="289" y="1097"/>
                  </a:lnTo>
                  <a:lnTo>
                    <a:pt x="318" y="1162"/>
                  </a:lnTo>
                  <a:lnTo>
                    <a:pt x="337" y="1243"/>
                  </a:lnTo>
                  <a:lnTo>
                    <a:pt x="375" y="1417"/>
                  </a:lnTo>
                  <a:lnTo>
                    <a:pt x="385" y="1464"/>
                  </a:lnTo>
                  <a:lnTo>
                    <a:pt x="433" y="1736"/>
                  </a:lnTo>
                  <a:lnTo>
                    <a:pt x="468" y="1941"/>
                  </a:lnTo>
                  <a:lnTo>
                    <a:pt x="433" y="1945"/>
                  </a:lnTo>
                  <a:lnTo>
                    <a:pt x="385" y="1951"/>
                  </a:lnTo>
                  <a:lnTo>
                    <a:pt x="380" y="1952"/>
                  </a:lnTo>
                  <a:lnTo>
                    <a:pt x="337" y="1702"/>
                  </a:lnTo>
                  <a:lnTo>
                    <a:pt x="310" y="1550"/>
                  </a:lnTo>
                  <a:lnTo>
                    <a:pt x="289" y="1438"/>
                  </a:lnTo>
                  <a:lnTo>
                    <a:pt x="259" y="1284"/>
                  </a:lnTo>
                  <a:lnTo>
                    <a:pt x="241" y="1217"/>
                  </a:lnTo>
                  <a:lnTo>
                    <a:pt x="223" y="1156"/>
                  </a:lnTo>
                  <a:lnTo>
                    <a:pt x="193" y="1108"/>
                  </a:lnTo>
                  <a:lnTo>
                    <a:pt x="191" y="1105"/>
                  </a:lnTo>
                  <a:lnTo>
                    <a:pt x="151" y="1100"/>
                  </a:lnTo>
                  <a:lnTo>
                    <a:pt x="145" y="1100"/>
                  </a:lnTo>
                  <a:lnTo>
                    <a:pt x="96" y="1103"/>
                  </a:lnTo>
                  <a:lnTo>
                    <a:pt x="68" y="1105"/>
                  </a:lnTo>
                  <a:lnTo>
                    <a:pt x="68" y="1979"/>
                  </a:lnTo>
                  <a:lnTo>
                    <a:pt x="48" y="1979"/>
                  </a:lnTo>
                  <a:lnTo>
                    <a:pt x="0" y="1981"/>
                  </a:lnTo>
                  <a:close/>
                  <a:moveTo>
                    <a:pt x="68" y="879"/>
                  </a:moveTo>
                  <a:lnTo>
                    <a:pt x="96" y="878"/>
                  </a:lnTo>
                  <a:lnTo>
                    <a:pt x="145" y="875"/>
                  </a:lnTo>
                  <a:lnTo>
                    <a:pt x="193" y="871"/>
                  </a:lnTo>
                  <a:lnTo>
                    <a:pt x="222" y="868"/>
                  </a:lnTo>
                  <a:lnTo>
                    <a:pt x="241" y="859"/>
                  </a:lnTo>
                  <a:lnTo>
                    <a:pt x="289" y="831"/>
                  </a:lnTo>
                  <a:lnTo>
                    <a:pt x="297" y="825"/>
                  </a:lnTo>
                  <a:lnTo>
                    <a:pt x="321" y="774"/>
                  </a:lnTo>
                  <a:lnTo>
                    <a:pt x="337" y="712"/>
                  </a:lnTo>
                  <a:lnTo>
                    <a:pt x="338" y="703"/>
                  </a:lnTo>
                  <a:lnTo>
                    <a:pt x="353" y="524"/>
                  </a:lnTo>
                  <a:lnTo>
                    <a:pt x="345" y="398"/>
                  </a:lnTo>
                  <a:lnTo>
                    <a:pt x="337" y="352"/>
                  </a:lnTo>
                  <a:lnTo>
                    <a:pt x="326" y="298"/>
                  </a:lnTo>
                  <a:lnTo>
                    <a:pt x="289" y="234"/>
                  </a:lnTo>
                  <a:lnTo>
                    <a:pt x="241" y="218"/>
                  </a:lnTo>
                  <a:lnTo>
                    <a:pt x="239" y="217"/>
                  </a:lnTo>
                  <a:lnTo>
                    <a:pt x="193" y="220"/>
                  </a:lnTo>
                  <a:lnTo>
                    <a:pt x="145" y="225"/>
                  </a:lnTo>
                  <a:lnTo>
                    <a:pt x="96" y="228"/>
                  </a:lnTo>
                  <a:lnTo>
                    <a:pt x="68" y="229"/>
                  </a:lnTo>
                  <a:lnTo>
                    <a:pt x="68" y="8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Freeform 26"/>
            <p:cNvSpPr>
              <a:spLocks noEditPoints="1"/>
            </p:cNvSpPr>
            <p:nvPr/>
          </p:nvSpPr>
          <p:spPr bwMode="auto">
            <a:xfrm>
              <a:off x="5108" y="1455"/>
              <a:ext cx="181" cy="186"/>
            </a:xfrm>
            <a:custGeom>
              <a:avLst/>
              <a:gdLst>
                <a:gd name="T0" fmla="*/ 1 w 361"/>
                <a:gd name="T1" fmla="*/ 0 h 1488"/>
                <a:gd name="T2" fmla="*/ 1 w 361"/>
                <a:gd name="T3" fmla="*/ 0 h 1488"/>
                <a:gd name="T4" fmla="*/ 1 w 361"/>
                <a:gd name="T5" fmla="*/ 0 h 1488"/>
                <a:gd name="T6" fmla="*/ 1 w 361"/>
                <a:gd name="T7" fmla="*/ 0 h 1488"/>
                <a:gd name="T8" fmla="*/ 1 w 361"/>
                <a:gd name="T9" fmla="*/ 0 h 1488"/>
                <a:gd name="T10" fmla="*/ 1 w 361"/>
                <a:gd name="T11" fmla="*/ 0 h 1488"/>
                <a:gd name="T12" fmla="*/ 1 w 361"/>
                <a:gd name="T13" fmla="*/ 0 h 1488"/>
                <a:gd name="T14" fmla="*/ 1 w 361"/>
                <a:gd name="T15" fmla="*/ 0 h 1488"/>
                <a:gd name="T16" fmla="*/ 1 w 361"/>
                <a:gd name="T17" fmla="*/ 0 h 1488"/>
                <a:gd name="T18" fmla="*/ 1 w 361"/>
                <a:gd name="T19" fmla="*/ 0 h 1488"/>
                <a:gd name="T20" fmla="*/ 1 w 361"/>
                <a:gd name="T21" fmla="*/ 0 h 1488"/>
                <a:gd name="T22" fmla="*/ 1 w 361"/>
                <a:gd name="T23" fmla="*/ 0 h 1488"/>
                <a:gd name="T24" fmla="*/ 1 w 361"/>
                <a:gd name="T25" fmla="*/ 0 h 1488"/>
                <a:gd name="T26" fmla="*/ 1 w 361"/>
                <a:gd name="T27" fmla="*/ 0 h 1488"/>
                <a:gd name="T28" fmla="*/ 1 w 361"/>
                <a:gd name="T29" fmla="*/ 0 h 1488"/>
                <a:gd name="T30" fmla="*/ 1 w 361"/>
                <a:gd name="T31" fmla="*/ 0 h 1488"/>
                <a:gd name="T32" fmla="*/ 1 w 361"/>
                <a:gd name="T33" fmla="*/ 0 h 1488"/>
                <a:gd name="T34" fmla="*/ 1 w 361"/>
                <a:gd name="T35" fmla="*/ 0 h 1488"/>
                <a:gd name="T36" fmla="*/ 1 w 361"/>
                <a:gd name="T37" fmla="*/ 0 h 1488"/>
                <a:gd name="T38" fmla="*/ 0 w 361"/>
                <a:gd name="T39" fmla="*/ 0 h 1488"/>
                <a:gd name="T40" fmla="*/ 1 w 361"/>
                <a:gd name="T41" fmla="*/ 0 h 1488"/>
                <a:gd name="T42" fmla="*/ 1 w 361"/>
                <a:gd name="T43" fmla="*/ 0 h 1488"/>
                <a:gd name="T44" fmla="*/ 1 w 361"/>
                <a:gd name="T45" fmla="*/ 0 h 1488"/>
                <a:gd name="T46" fmla="*/ 1 w 361"/>
                <a:gd name="T47" fmla="*/ 0 h 1488"/>
                <a:gd name="T48" fmla="*/ 1 w 361"/>
                <a:gd name="T49" fmla="*/ 0 h 1488"/>
                <a:gd name="T50" fmla="*/ 1 w 361"/>
                <a:gd name="T51" fmla="*/ 0 h 1488"/>
                <a:gd name="T52" fmla="*/ 1 w 361"/>
                <a:gd name="T53" fmla="*/ 0 h 1488"/>
                <a:gd name="T54" fmla="*/ 1 w 361"/>
                <a:gd name="T55" fmla="*/ 0 h 1488"/>
                <a:gd name="T56" fmla="*/ 1 w 361"/>
                <a:gd name="T57" fmla="*/ 0 h 1488"/>
                <a:gd name="T58" fmla="*/ 1 w 361"/>
                <a:gd name="T59" fmla="*/ 0 h 1488"/>
                <a:gd name="T60" fmla="*/ 1 w 361"/>
                <a:gd name="T61" fmla="*/ 0 h 1488"/>
                <a:gd name="T62" fmla="*/ 1 w 361"/>
                <a:gd name="T63" fmla="*/ 0 h 1488"/>
                <a:gd name="T64" fmla="*/ 1 w 361"/>
                <a:gd name="T65" fmla="*/ 0 h 1488"/>
                <a:gd name="T66" fmla="*/ 1 w 361"/>
                <a:gd name="T67" fmla="*/ 0 h 148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61"/>
                <a:gd name="T103" fmla="*/ 0 h 1488"/>
                <a:gd name="T104" fmla="*/ 361 w 361"/>
                <a:gd name="T105" fmla="*/ 1488 h 148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61" h="1488">
                  <a:moveTo>
                    <a:pt x="0" y="773"/>
                  </a:moveTo>
                  <a:lnTo>
                    <a:pt x="5" y="586"/>
                  </a:lnTo>
                  <a:lnTo>
                    <a:pt x="16" y="425"/>
                  </a:lnTo>
                  <a:lnTo>
                    <a:pt x="29" y="339"/>
                  </a:lnTo>
                  <a:lnTo>
                    <a:pt x="36" y="289"/>
                  </a:lnTo>
                  <a:lnTo>
                    <a:pt x="61" y="177"/>
                  </a:lnTo>
                  <a:lnTo>
                    <a:pt x="77" y="142"/>
                  </a:lnTo>
                  <a:lnTo>
                    <a:pt x="115" y="50"/>
                  </a:lnTo>
                  <a:lnTo>
                    <a:pt x="125" y="43"/>
                  </a:lnTo>
                  <a:lnTo>
                    <a:pt x="173" y="7"/>
                  </a:lnTo>
                  <a:lnTo>
                    <a:pt x="182" y="0"/>
                  </a:lnTo>
                  <a:lnTo>
                    <a:pt x="221" y="18"/>
                  </a:lnTo>
                  <a:lnTo>
                    <a:pt x="254" y="34"/>
                  </a:lnTo>
                  <a:lnTo>
                    <a:pt x="269" y="59"/>
                  </a:lnTo>
                  <a:lnTo>
                    <a:pt x="285" y="89"/>
                  </a:lnTo>
                  <a:lnTo>
                    <a:pt x="312" y="168"/>
                  </a:lnTo>
                  <a:lnTo>
                    <a:pt x="317" y="189"/>
                  </a:lnTo>
                  <a:lnTo>
                    <a:pt x="333" y="268"/>
                  </a:lnTo>
                  <a:lnTo>
                    <a:pt x="349" y="388"/>
                  </a:lnTo>
                  <a:lnTo>
                    <a:pt x="361" y="689"/>
                  </a:lnTo>
                  <a:lnTo>
                    <a:pt x="357" y="936"/>
                  </a:lnTo>
                  <a:lnTo>
                    <a:pt x="339" y="1126"/>
                  </a:lnTo>
                  <a:lnTo>
                    <a:pt x="317" y="1251"/>
                  </a:lnTo>
                  <a:lnTo>
                    <a:pt x="312" y="1271"/>
                  </a:lnTo>
                  <a:lnTo>
                    <a:pt x="275" y="1384"/>
                  </a:lnTo>
                  <a:lnTo>
                    <a:pt x="269" y="1396"/>
                  </a:lnTo>
                  <a:lnTo>
                    <a:pt x="230" y="1456"/>
                  </a:lnTo>
                  <a:lnTo>
                    <a:pt x="221" y="1463"/>
                  </a:lnTo>
                  <a:lnTo>
                    <a:pt x="182" y="1488"/>
                  </a:lnTo>
                  <a:lnTo>
                    <a:pt x="173" y="1482"/>
                  </a:lnTo>
                  <a:lnTo>
                    <a:pt x="125" y="1460"/>
                  </a:lnTo>
                  <a:lnTo>
                    <a:pt x="109" y="1452"/>
                  </a:lnTo>
                  <a:lnTo>
                    <a:pt x="79" y="1397"/>
                  </a:lnTo>
                  <a:lnTo>
                    <a:pt x="77" y="1391"/>
                  </a:lnTo>
                  <a:lnTo>
                    <a:pt x="51" y="1318"/>
                  </a:lnTo>
                  <a:lnTo>
                    <a:pt x="29" y="1214"/>
                  </a:lnTo>
                  <a:lnTo>
                    <a:pt x="29" y="1204"/>
                  </a:lnTo>
                  <a:lnTo>
                    <a:pt x="13" y="1088"/>
                  </a:lnTo>
                  <a:lnTo>
                    <a:pt x="4" y="941"/>
                  </a:lnTo>
                  <a:lnTo>
                    <a:pt x="0" y="773"/>
                  </a:lnTo>
                  <a:close/>
                  <a:moveTo>
                    <a:pt x="69" y="762"/>
                  </a:moveTo>
                  <a:lnTo>
                    <a:pt x="77" y="990"/>
                  </a:lnTo>
                  <a:lnTo>
                    <a:pt x="77" y="1000"/>
                  </a:lnTo>
                  <a:lnTo>
                    <a:pt x="101" y="1166"/>
                  </a:lnTo>
                  <a:lnTo>
                    <a:pt x="125" y="1229"/>
                  </a:lnTo>
                  <a:lnTo>
                    <a:pt x="138" y="1263"/>
                  </a:lnTo>
                  <a:lnTo>
                    <a:pt x="173" y="1284"/>
                  </a:lnTo>
                  <a:lnTo>
                    <a:pt x="182" y="1290"/>
                  </a:lnTo>
                  <a:lnTo>
                    <a:pt x="221" y="1254"/>
                  </a:lnTo>
                  <a:lnTo>
                    <a:pt x="226" y="1248"/>
                  </a:lnTo>
                  <a:lnTo>
                    <a:pt x="262" y="1138"/>
                  </a:lnTo>
                  <a:lnTo>
                    <a:pt x="269" y="1098"/>
                  </a:lnTo>
                  <a:lnTo>
                    <a:pt x="286" y="961"/>
                  </a:lnTo>
                  <a:lnTo>
                    <a:pt x="294" y="715"/>
                  </a:lnTo>
                  <a:lnTo>
                    <a:pt x="286" y="484"/>
                  </a:lnTo>
                  <a:lnTo>
                    <a:pt x="269" y="359"/>
                  </a:lnTo>
                  <a:lnTo>
                    <a:pt x="262" y="321"/>
                  </a:lnTo>
                  <a:lnTo>
                    <a:pt x="226" y="225"/>
                  </a:lnTo>
                  <a:lnTo>
                    <a:pt x="221" y="222"/>
                  </a:lnTo>
                  <a:lnTo>
                    <a:pt x="182" y="199"/>
                  </a:lnTo>
                  <a:lnTo>
                    <a:pt x="173" y="209"/>
                  </a:lnTo>
                  <a:lnTo>
                    <a:pt x="138" y="240"/>
                  </a:lnTo>
                  <a:lnTo>
                    <a:pt x="125" y="278"/>
                  </a:lnTo>
                  <a:lnTo>
                    <a:pt x="101" y="348"/>
                  </a:lnTo>
                  <a:lnTo>
                    <a:pt x="77" y="521"/>
                  </a:lnTo>
                  <a:lnTo>
                    <a:pt x="77" y="530"/>
                  </a:lnTo>
                  <a:lnTo>
                    <a:pt x="69" y="7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7" name="Freeform 27"/>
            <p:cNvSpPr>
              <a:spLocks noEditPoints="1"/>
            </p:cNvSpPr>
            <p:nvPr/>
          </p:nvSpPr>
          <p:spPr bwMode="auto">
            <a:xfrm>
              <a:off x="5316" y="1444"/>
              <a:ext cx="177" cy="188"/>
            </a:xfrm>
            <a:custGeom>
              <a:avLst/>
              <a:gdLst>
                <a:gd name="T0" fmla="*/ 1 w 354"/>
                <a:gd name="T1" fmla="*/ 0 h 1502"/>
                <a:gd name="T2" fmla="*/ 1 w 354"/>
                <a:gd name="T3" fmla="*/ 0 h 1502"/>
                <a:gd name="T4" fmla="*/ 1 w 354"/>
                <a:gd name="T5" fmla="*/ 0 h 1502"/>
                <a:gd name="T6" fmla="*/ 1 w 354"/>
                <a:gd name="T7" fmla="*/ 0 h 1502"/>
                <a:gd name="T8" fmla="*/ 1 w 354"/>
                <a:gd name="T9" fmla="*/ 0 h 1502"/>
                <a:gd name="T10" fmla="*/ 0 w 354"/>
                <a:gd name="T11" fmla="*/ 0 h 1502"/>
                <a:gd name="T12" fmla="*/ 1 w 354"/>
                <a:gd name="T13" fmla="*/ 0 h 1502"/>
                <a:gd name="T14" fmla="*/ 1 w 354"/>
                <a:gd name="T15" fmla="*/ 0 h 1502"/>
                <a:gd name="T16" fmla="*/ 1 w 354"/>
                <a:gd name="T17" fmla="*/ 0 h 1502"/>
                <a:gd name="T18" fmla="*/ 1 w 354"/>
                <a:gd name="T19" fmla="*/ 0 h 1502"/>
                <a:gd name="T20" fmla="*/ 1 w 354"/>
                <a:gd name="T21" fmla="*/ 0 h 1502"/>
                <a:gd name="T22" fmla="*/ 1 w 354"/>
                <a:gd name="T23" fmla="*/ 0 h 1502"/>
                <a:gd name="T24" fmla="*/ 1 w 354"/>
                <a:gd name="T25" fmla="*/ 0 h 1502"/>
                <a:gd name="T26" fmla="*/ 1 w 354"/>
                <a:gd name="T27" fmla="*/ 0 h 1502"/>
                <a:gd name="T28" fmla="*/ 1 w 354"/>
                <a:gd name="T29" fmla="*/ 0 h 1502"/>
                <a:gd name="T30" fmla="*/ 1 w 354"/>
                <a:gd name="T31" fmla="*/ 0 h 1502"/>
                <a:gd name="T32" fmla="*/ 1 w 354"/>
                <a:gd name="T33" fmla="*/ 0 h 1502"/>
                <a:gd name="T34" fmla="*/ 1 w 354"/>
                <a:gd name="T35" fmla="*/ 0 h 1502"/>
                <a:gd name="T36" fmla="*/ 1 w 354"/>
                <a:gd name="T37" fmla="*/ 0 h 1502"/>
                <a:gd name="T38" fmla="*/ 1 w 354"/>
                <a:gd name="T39" fmla="*/ 0 h 1502"/>
                <a:gd name="T40" fmla="*/ 1 w 354"/>
                <a:gd name="T41" fmla="*/ 0 h 1502"/>
                <a:gd name="T42" fmla="*/ 1 w 354"/>
                <a:gd name="T43" fmla="*/ 0 h 1502"/>
                <a:gd name="T44" fmla="*/ 1 w 354"/>
                <a:gd name="T45" fmla="*/ 0 h 1502"/>
                <a:gd name="T46" fmla="*/ 1 w 354"/>
                <a:gd name="T47" fmla="*/ 0 h 1502"/>
                <a:gd name="T48" fmla="*/ 1 w 354"/>
                <a:gd name="T49" fmla="*/ 0 h 1502"/>
                <a:gd name="T50" fmla="*/ 1 w 354"/>
                <a:gd name="T51" fmla="*/ 0 h 1502"/>
                <a:gd name="T52" fmla="*/ 1 w 354"/>
                <a:gd name="T53" fmla="*/ 0 h 1502"/>
                <a:gd name="T54" fmla="*/ 1 w 354"/>
                <a:gd name="T55" fmla="*/ 0 h 1502"/>
                <a:gd name="T56" fmla="*/ 1 w 354"/>
                <a:gd name="T57" fmla="*/ 0 h 1502"/>
                <a:gd name="T58" fmla="*/ 1 w 354"/>
                <a:gd name="T59" fmla="*/ 0 h 1502"/>
                <a:gd name="T60" fmla="*/ 1 w 354"/>
                <a:gd name="T61" fmla="*/ 0 h 1502"/>
                <a:gd name="T62" fmla="*/ 1 w 354"/>
                <a:gd name="T63" fmla="*/ 0 h 1502"/>
                <a:gd name="T64" fmla="*/ 1 w 354"/>
                <a:gd name="T65" fmla="*/ 0 h 1502"/>
                <a:gd name="T66" fmla="*/ 1 w 354"/>
                <a:gd name="T67" fmla="*/ 0 h 1502"/>
                <a:gd name="T68" fmla="*/ 1 w 354"/>
                <a:gd name="T69" fmla="*/ 0 h 1502"/>
                <a:gd name="T70" fmla="*/ 1 w 354"/>
                <a:gd name="T71" fmla="*/ 0 h 1502"/>
                <a:gd name="T72" fmla="*/ 1 w 354"/>
                <a:gd name="T73" fmla="*/ 0 h 1502"/>
                <a:gd name="T74" fmla="*/ 1 w 354"/>
                <a:gd name="T75" fmla="*/ 0 h 1502"/>
                <a:gd name="T76" fmla="*/ 1 w 354"/>
                <a:gd name="T77" fmla="*/ 0 h 1502"/>
                <a:gd name="T78" fmla="*/ 1 w 354"/>
                <a:gd name="T79" fmla="*/ 0 h 1502"/>
                <a:gd name="T80" fmla="*/ 1 w 354"/>
                <a:gd name="T81" fmla="*/ 0 h 1502"/>
                <a:gd name="T82" fmla="*/ 1 w 354"/>
                <a:gd name="T83" fmla="*/ 0 h 1502"/>
                <a:gd name="T84" fmla="*/ 1 w 354"/>
                <a:gd name="T85" fmla="*/ 0 h 150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54"/>
                <a:gd name="T130" fmla="*/ 0 h 1502"/>
                <a:gd name="T131" fmla="*/ 354 w 354"/>
                <a:gd name="T132" fmla="*/ 1502 h 150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54" h="1502">
                  <a:moveTo>
                    <a:pt x="275" y="1257"/>
                  </a:moveTo>
                  <a:lnTo>
                    <a:pt x="238" y="1354"/>
                  </a:lnTo>
                  <a:lnTo>
                    <a:pt x="204" y="1438"/>
                  </a:lnTo>
                  <a:lnTo>
                    <a:pt x="190" y="1452"/>
                  </a:lnTo>
                  <a:lnTo>
                    <a:pt x="142" y="1494"/>
                  </a:lnTo>
                  <a:lnTo>
                    <a:pt x="132" y="1502"/>
                  </a:lnTo>
                  <a:lnTo>
                    <a:pt x="94" y="1492"/>
                  </a:lnTo>
                  <a:lnTo>
                    <a:pt x="76" y="1488"/>
                  </a:lnTo>
                  <a:lnTo>
                    <a:pt x="46" y="1431"/>
                  </a:lnTo>
                  <a:lnTo>
                    <a:pt x="35" y="1412"/>
                  </a:lnTo>
                  <a:lnTo>
                    <a:pt x="8" y="1288"/>
                  </a:lnTo>
                  <a:lnTo>
                    <a:pt x="0" y="1127"/>
                  </a:lnTo>
                  <a:lnTo>
                    <a:pt x="13" y="933"/>
                  </a:lnTo>
                  <a:lnTo>
                    <a:pt x="46" y="796"/>
                  </a:lnTo>
                  <a:lnTo>
                    <a:pt x="48" y="787"/>
                  </a:lnTo>
                  <a:lnTo>
                    <a:pt x="94" y="698"/>
                  </a:lnTo>
                  <a:lnTo>
                    <a:pt x="94" y="696"/>
                  </a:lnTo>
                  <a:lnTo>
                    <a:pt x="142" y="654"/>
                  </a:lnTo>
                  <a:lnTo>
                    <a:pt x="153" y="645"/>
                  </a:lnTo>
                  <a:lnTo>
                    <a:pt x="190" y="610"/>
                  </a:lnTo>
                  <a:lnTo>
                    <a:pt x="238" y="563"/>
                  </a:lnTo>
                  <a:lnTo>
                    <a:pt x="268" y="530"/>
                  </a:lnTo>
                  <a:lnTo>
                    <a:pt x="268" y="467"/>
                  </a:lnTo>
                  <a:lnTo>
                    <a:pt x="263" y="343"/>
                  </a:lnTo>
                  <a:lnTo>
                    <a:pt x="251" y="265"/>
                  </a:lnTo>
                  <a:lnTo>
                    <a:pt x="238" y="242"/>
                  </a:lnTo>
                  <a:lnTo>
                    <a:pt x="219" y="212"/>
                  </a:lnTo>
                  <a:lnTo>
                    <a:pt x="190" y="205"/>
                  </a:lnTo>
                  <a:lnTo>
                    <a:pt x="175" y="203"/>
                  </a:lnTo>
                  <a:lnTo>
                    <a:pt x="142" y="225"/>
                  </a:lnTo>
                  <a:lnTo>
                    <a:pt x="136" y="228"/>
                  </a:lnTo>
                  <a:lnTo>
                    <a:pt x="108" y="280"/>
                  </a:lnTo>
                  <a:lnTo>
                    <a:pt x="94" y="349"/>
                  </a:lnTo>
                  <a:lnTo>
                    <a:pt x="89" y="367"/>
                  </a:lnTo>
                  <a:lnTo>
                    <a:pt x="76" y="499"/>
                  </a:lnTo>
                  <a:lnTo>
                    <a:pt x="46" y="491"/>
                  </a:lnTo>
                  <a:lnTo>
                    <a:pt x="11" y="481"/>
                  </a:lnTo>
                  <a:lnTo>
                    <a:pt x="24" y="342"/>
                  </a:lnTo>
                  <a:lnTo>
                    <a:pt x="41" y="230"/>
                  </a:lnTo>
                  <a:lnTo>
                    <a:pt x="46" y="215"/>
                  </a:lnTo>
                  <a:lnTo>
                    <a:pt x="65" y="143"/>
                  </a:lnTo>
                  <a:lnTo>
                    <a:pt x="94" y="84"/>
                  </a:lnTo>
                  <a:lnTo>
                    <a:pt x="99" y="72"/>
                  </a:lnTo>
                  <a:lnTo>
                    <a:pt x="139" y="25"/>
                  </a:lnTo>
                  <a:lnTo>
                    <a:pt x="142" y="24"/>
                  </a:lnTo>
                  <a:lnTo>
                    <a:pt x="185" y="1"/>
                  </a:lnTo>
                  <a:lnTo>
                    <a:pt x="190" y="1"/>
                  </a:lnTo>
                  <a:lnTo>
                    <a:pt x="230" y="0"/>
                  </a:lnTo>
                  <a:lnTo>
                    <a:pt x="238" y="4"/>
                  </a:lnTo>
                  <a:lnTo>
                    <a:pt x="265" y="21"/>
                  </a:lnTo>
                  <a:lnTo>
                    <a:pt x="286" y="63"/>
                  </a:lnTo>
                  <a:lnTo>
                    <a:pt x="311" y="117"/>
                  </a:lnTo>
                  <a:lnTo>
                    <a:pt x="330" y="275"/>
                  </a:lnTo>
                  <a:lnTo>
                    <a:pt x="334" y="398"/>
                  </a:lnTo>
                  <a:lnTo>
                    <a:pt x="334" y="496"/>
                  </a:lnTo>
                  <a:lnTo>
                    <a:pt x="334" y="818"/>
                  </a:lnTo>
                  <a:lnTo>
                    <a:pt x="338" y="1243"/>
                  </a:lnTo>
                  <a:lnTo>
                    <a:pt x="354" y="1409"/>
                  </a:lnTo>
                  <a:lnTo>
                    <a:pt x="334" y="1415"/>
                  </a:lnTo>
                  <a:lnTo>
                    <a:pt x="287" y="1429"/>
                  </a:lnTo>
                  <a:lnTo>
                    <a:pt x="286" y="1403"/>
                  </a:lnTo>
                  <a:lnTo>
                    <a:pt x="275" y="1257"/>
                  </a:lnTo>
                  <a:close/>
                  <a:moveTo>
                    <a:pt x="268" y="719"/>
                  </a:moveTo>
                  <a:lnTo>
                    <a:pt x="238" y="756"/>
                  </a:lnTo>
                  <a:lnTo>
                    <a:pt x="190" y="810"/>
                  </a:lnTo>
                  <a:lnTo>
                    <a:pt x="163" y="840"/>
                  </a:lnTo>
                  <a:lnTo>
                    <a:pt x="142" y="863"/>
                  </a:lnTo>
                  <a:lnTo>
                    <a:pt x="105" y="902"/>
                  </a:lnTo>
                  <a:lnTo>
                    <a:pt x="94" y="942"/>
                  </a:lnTo>
                  <a:lnTo>
                    <a:pt x="80" y="987"/>
                  </a:lnTo>
                  <a:lnTo>
                    <a:pt x="70" y="1104"/>
                  </a:lnTo>
                  <a:lnTo>
                    <a:pt x="75" y="1191"/>
                  </a:lnTo>
                  <a:lnTo>
                    <a:pt x="91" y="1260"/>
                  </a:lnTo>
                  <a:lnTo>
                    <a:pt x="94" y="1265"/>
                  </a:lnTo>
                  <a:lnTo>
                    <a:pt x="115" y="1303"/>
                  </a:lnTo>
                  <a:lnTo>
                    <a:pt x="142" y="1308"/>
                  </a:lnTo>
                  <a:lnTo>
                    <a:pt x="148" y="1310"/>
                  </a:lnTo>
                  <a:lnTo>
                    <a:pt x="183" y="1285"/>
                  </a:lnTo>
                  <a:lnTo>
                    <a:pt x="190" y="1277"/>
                  </a:lnTo>
                  <a:lnTo>
                    <a:pt x="215" y="1232"/>
                  </a:lnTo>
                  <a:lnTo>
                    <a:pt x="238" y="1163"/>
                  </a:lnTo>
                  <a:lnTo>
                    <a:pt x="241" y="1152"/>
                  </a:lnTo>
                  <a:lnTo>
                    <a:pt x="259" y="1053"/>
                  </a:lnTo>
                  <a:lnTo>
                    <a:pt x="267" y="949"/>
                  </a:lnTo>
                  <a:lnTo>
                    <a:pt x="268" y="808"/>
                  </a:lnTo>
                  <a:lnTo>
                    <a:pt x="268" y="7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8" name="Freeform 28"/>
            <p:cNvSpPr>
              <a:spLocks noEditPoints="1"/>
            </p:cNvSpPr>
            <p:nvPr/>
          </p:nvSpPr>
          <p:spPr bwMode="auto">
            <a:xfrm>
              <a:off x="5522" y="1357"/>
              <a:ext cx="167" cy="258"/>
            </a:xfrm>
            <a:custGeom>
              <a:avLst/>
              <a:gdLst>
                <a:gd name="T0" fmla="*/ 1 w 334"/>
                <a:gd name="T1" fmla="*/ 0 h 2063"/>
                <a:gd name="T2" fmla="*/ 1 w 334"/>
                <a:gd name="T3" fmla="*/ 0 h 2063"/>
                <a:gd name="T4" fmla="*/ 1 w 334"/>
                <a:gd name="T5" fmla="*/ 0 h 2063"/>
                <a:gd name="T6" fmla="*/ 1 w 334"/>
                <a:gd name="T7" fmla="*/ 0 h 2063"/>
                <a:gd name="T8" fmla="*/ 1 w 334"/>
                <a:gd name="T9" fmla="*/ 0 h 2063"/>
                <a:gd name="T10" fmla="*/ 1 w 334"/>
                <a:gd name="T11" fmla="*/ 0 h 2063"/>
                <a:gd name="T12" fmla="*/ 1 w 334"/>
                <a:gd name="T13" fmla="*/ 0 h 2063"/>
                <a:gd name="T14" fmla="*/ 1 w 334"/>
                <a:gd name="T15" fmla="*/ 0 h 2063"/>
                <a:gd name="T16" fmla="*/ 1 w 334"/>
                <a:gd name="T17" fmla="*/ 0 h 2063"/>
                <a:gd name="T18" fmla="*/ 1 w 334"/>
                <a:gd name="T19" fmla="*/ 0 h 2063"/>
                <a:gd name="T20" fmla="*/ 1 w 334"/>
                <a:gd name="T21" fmla="*/ 0 h 2063"/>
                <a:gd name="T22" fmla="*/ 1 w 334"/>
                <a:gd name="T23" fmla="*/ 0 h 2063"/>
                <a:gd name="T24" fmla="*/ 1 w 334"/>
                <a:gd name="T25" fmla="*/ 0 h 2063"/>
                <a:gd name="T26" fmla="*/ 1 w 334"/>
                <a:gd name="T27" fmla="*/ 0 h 2063"/>
                <a:gd name="T28" fmla="*/ 1 w 334"/>
                <a:gd name="T29" fmla="*/ 0 h 2063"/>
                <a:gd name="T30" fmla="*/ 1 w 334"/>
                <a:gd name="T31" fmla="*/ 0 h 2063"/>
                <a:gd name="T32" fmla="*/ 1 w 334"/>
                <a:gd name="T33" fmla="*/ 0 h 2063"/>
                <a:gd name="T34" fmla="*/ 1 w 334"/>
                <a:gd name="T35" fmla="*/ 0 h 2063"/>
                <a:gd name="T36" fmla="*/ 1 w 334"/>
                <a:gd name="T37" fmla="*/ 0 h 2063"/>
                <a:gd name="T38" fmla="*/ 1 w 334"/>
                <a:gd name="T39" fmla="*/ 0 h 2063"/>
                <a:gd name="T40" fmla="*/ 1 w 334"/>
                <a:gd name="T41" fmla="*/ 0 h 2063"/>
                <a:gd name="T42" fmla="*/ 1 w 334"/>
                <a:gd name="T43" fmla="*/ 0 h 2063"/>
                <a:gd name="T44" fmla="*/ 1 w 334"/>
                <a:gd name="T45" fmla="*/ 0 h 2063"/>
                <a:gd name="T46" fmla="*/ 1 w 334"/>
                <a:gd name="T47" fmla="*/ 0 h 2063"/>
                <a:gd name="T48" fmla="*/ 1 w 334"/>
                <a:gd name="T49" fmla="*/ 0 h 2063"/>
                <a:gd name="T50" fmla="*/ 1 w 334"/>
                <a:gd name="T51" fmla="*/ 0 h 2063"/>
                <a:gd name="T52" fmla="*/ 1 w 334"/>
                <a:gd name="T53" fmla="*/ 0 h 2063"/>
                <a:gd name="T54" fmla="*/ 1 w 334"/>
                <a:gd name="T55" fmla="*/ 0 h 2063"/>
                <a:gd name="T56" fmla="*/ 1 w 334"/>
                <a:gd name="T57" fmla="*/ 0 h 2063"/>
                <a:gd name="T58" fmla="*/ 1 w 334"/>
                <a:gd name="T59" fmla="*/ 0 h 2063"/>
                <a:gd name="T60" fmla="*/ 1 w 334"/>
                <a:gd name="T61" fmla="*/ 0 h 2063"/>
                <a:gd name="T62" fmla="*/ 1 w 334"/>
                <a:gd name="T63" fmla="*/ 0 h 206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34"/>
                <a:gd name="T97" fmla="*/ 0 h 2063"/>
                <a:gd name="T98" fmla="*/ 334 w 334"/>
                <a:gd name="T99" fmla="*/ 2063 h 206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34" h="2063">
                  <a:moveTo>
                    <a:pt x="273" y="1991"/>
                  </a:moveTo>
                  <a:lnTo>
                    <a:pt x="273" y="1811"/>
                  </a:lnTo>
                  <a:lnTo>
                    <a:pt x="259" y="1889"/>
                  </a:lnTo>
                  <a:lnTo>
                    <a:pt x="254" y="1912"/>
                  </a:lnTo>
                  <a:lnTo>
                    <a:pt x="228" y="1988"/>
                  </a:lnTo>
                  <a:lnTo>
                    <a:pt x="211" y="2011"/>
                  </a:lnTo>
                  <a:lnTo>
                    <a:pt x="166" y="2063"/>
                  </a:lnTo>
                  <a:lnTo>
                    <a:pt x="163" y="2061"/>
                  </a:lnTo>
                  <a:lnTo>
                    <a:pt x="123" y="2055"/>
                  </a:lnTo>
                  <a:lnTo>
                    <a:pt x="115" y="2045"/>
                  </a:lnTo>
                  <a:lnTo>
                    <a:pt x="81" y="2000"/>
                  </a:lnTo>
                  <a:lnTo>
                    <a:pt x="67" y="1953"/>
                  </a:lnTo>
                  <a:lnTo>
                    <a:pt x="48" y="1898"/>
                  </a:lnTo>
                  <a:lnTo>
                    <a:pt x="22" y="1756"/>
                  </a:lnTo>
                  <a:lnTo>
                    <a:pt x="19" y="1713"/>
                  </a:lnTo>
                  <a:lnTo>
                    <a:pt x="6" y="1580"/>
                  </a:lnTo>
                  <a:lnTo>
                    <a:pt x="0" y="1376"/>
                  </a:lnTo>
                  <a:lnTo>
                    <a:pt x="5" y="1171"/>
                  </a:lnTo>
                  <a:lnTo>
                    <a:pt x="19" y="1007"/>
                  </a:lnTo>
                  <a:lnTo>
                    <a:pt x="21" y="983"/>
                  </a:lnTo>
                  <a:lnTo>
                    <a:pt x="45" y="821"/>
                  </a:lnTo>
                  <a:lnTo>
                    <a:pt x="67" y="740"/>
                  </a:lnTo>
                  <a:lnTo>
                    <a:pt x="78" y="698"/>
                  </a:lnTo>
                  <a:lnTo>
                    <a:pt x="115" y="623"/>
                  </a:lnTo>
                  <a:lnTo>
                    <a:pt x="118" y="615"/>
                  </a:lnTo>
                  <a:lnTo>
                    <a:pt x="163" y="577"/>
                  </a:lnTo>
                  <a:lnTo>
                    <a:pt x="163" y="576"/>
                  </a:lnTo>
                  <a:lnTo>
                    <a:pt x="196" y="577"/>
                  </a:lnTo>
                  <a:lnTo>
                    <a:pt x="211" y="592"/>
                  </a:lnTo>
                  <a:lnTo>
                    <a:pt x="225" y="607"/>
                  </a:lnTo>
                  <a:lnTo>
                    <a:pt x="259" y="699"/>
                  </a:lnTo>
                  <a:lnTo>
                    <a:pt x="270" y="732"/>
                  </a:lnTo>
                  <a:lnTo>
                    <a:pt x="270" y="26"/>
                  </a:lnTo>
                  <a:lnTo>
                    <a:pt x="307" y="12"/>
                  </a:lnTo>
                  <a:lnTo>
                    <a:pt x="334" y="0"/>
                  </a:lnTo>
                  <a:lnTo>
                    <a:pt x="334" y="1967"/>
                  </a:lnTo>
                  <a:lnTo>
                    <a:pt x="307" y="1978"/>
                  </a:lnTo>
                  <a:lnTo>
                    <a:pt x="273" y="1991"/>
                  </a:lnTo>
                  <a:close/>
                  <a:moveTo>
                    <a:pt x="69" y="1355"/>
                  </a:moveTo>
                  <a:lnTo>
                    <a:pt x="75" y="1591"/>
                  </a:lnTo>
                  <a:lnTo>
                    <a:pt x="99" y="1753"/>
                  </a:lnTo>
                  <a:lnTo>
                    <a:pt x="115" y="1793"/>
                  </a:lnTo>
                  <a:lnTo>
                    <a:pt x="133" y="1843"/>
                  </a:lnTo>
                  <a:lnTo>
                    <a:pt x="163" y="1857"/>
                  </a:lnTo>
                  <a:lnTo>
                    <a:pt x="172" y="1862"/>
                  </a:lnTo>
                  <a:lnTo>
                    <a:pt x="211" y="1818"/>
                  </a:lnTo>
                  <a:lnTo>
                    <a:pt x="212" y="1816"/>
                  </a:lnTo>
                  <a:lnTo>
                    <a:pt x="244" y="1707"/>
                  </a:lnTo>
                  <a:lnTo>
                    <a:pt x="259" y="1606"/>
                  </a:lnTo>
                  <a:lnTo>
                    <a:pt x="267" y="1534"/>
                  </a:lnTo>
                  <a:lnTo>
                    <a:pt x="275" y="1300"/>
                  </a:lnTo>
                  <a:lnTo>
                    <a:pt x="267" y="1049"/>
                  </a:lnTo>
                  <a:lnTo>
                    <a:pt x="259" y="980"/>
                  </a:lnTo>
                  <a:lnTo>
                    <a:pt x="244" y="882"/>
                  </a:lnTo>
                  <a:lnTo>
                    <a:pt x="211" y="792"/>
                  </a:lnTo>
                  <a:lnTo>
                    <a:pt x="169" y="773"/>
                  </a:lnTo>
                  <a:lnTo>
                    <a:pt x="163" y="782"/>
                  </a:lnTo>
                  <a:lnTo>
                    <a:pt x="129" y="820"/>
                  </a:lnTo>
                  <a:lnTo>
                    <a:pt x="115" y="873"/>
                  </a:lnTo>
                  <a:lnTo>
                    <a:pt x="97" y="931"/>
                  </a:lnTo>
                  <a:lnTo>
                    <a:pt x="75" y="1107"/>
                  </a:lnTo>
                  <a:lnTo>
                    <a:pt x="69" y="13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9" name="Rectangle 29"/>
            <p:cNvSpPr>
              <a:spLocks noChangeArrowheads="1"/>
            </p:cNvSpPr>
            <p:nvPr/>
          </p:nvSpPr>
          <p:spPr bwMode="auto">
            <a:xfrm>
              <a:off x="960" y="1296"/>
              <a:ext cx="18" cy="3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30" name="Rectangle 30"/>
            <p:cNvSpPr>
              <a:spLocks noChangeArrowheads="1"/>
            </p:cNvSpPr>
            <p:nvPr/>
          </p:nvSpPr>
          <p:spPr bwMode="auto">
            <a:xfrm>
              <a:off x="5689" y="1296"/>
              <a:ext cx="18" cy="3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31" name="Rectangle 31"/>
            <p:cNvSpPr>
              <a:spLocks noChangeArrowheads="1"/>
            </p:cNvSpPr>
            <p:nvPr/>
          </p:nvSpPr>
          <p:spPr bwMode="auto">
            <a:xfrm>
              <a:off x="960" y="1296"/>
              <a:ext cx="474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32" name="Rectangle 32"/>
            <p:cNvSpPr>
              <a:spLocks noChangeArrowheads="1"/>
            </p:cNvSpPr>
            <p:nvPr/>
          </p:nvSpPr>
          <p:spPr bwMode="auto">
            <a:xfrm>
              <a:off x="960" y="1649"/>
              <a:ext cx="474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33" name="Rectangle 33"/>
            <p:cNvSpPr>
              <a:spLocks noChangeArrowheads="1"/>
            </p:cNvSpPr>
            <p:nvPr/>
          </p:nvSpPr>
          <p:spPr bwMode="auto">
            <a:xfrm>
              <a:off x="960" y="1654"/>
              <a:ext cx="1263" cy="5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34" name="Rectangle 34"/>
            <p:cNvSpPr>
              <a:spLocks noChangeArrowheads="1"/>
            </p:cNvSpPr>
            <p:nvPr/>
          </p:nvSpPr>
          <p:spPr bwMode="auto">
            <a:xfrm>
              <a:off x="972" y="1666"/>
              <a:ext cx="1245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35" name="Rectangle 35"/>
            <p:cNvSpPr>
              <a:spLocks noChangeArrowheads="1"/>
            </p:cNvSpPr>
            <p:nvPr/>
          </p:nvSpPr>
          <p:spPr bwMode="auto">
            <a:xfrm>
              <a:off x="972" y="1666"/>
              <a:ext cx="1245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36" name="Rectangle 36"/>
            <p:cNvSpPr>
              <a:spLocks noChangeArrowheads="1"/>
            </p:cNvSpPr>
            <p:nvPr/>
          </p:nvSpPr>
          <p:spPr bwMode="auto">
            <a:xfrm>
              <a:off x="1184" y="1705"/>
              <a:ext cx="98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Additional Sales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37" name="Rectangle 37"/>
            <p:cNvSpPr>
              <a:spLocks noChangeArrowheads="1"/>
            </p:cNvSpPr>
            <p:nvPr/>
          </p:nvSpPr>
          <p:spPr bwMode="auto">
            <a:xfrm>
              <a:off x="1212" y="1864"/>
              <a:ext cx="91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of Neon Yellow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38" name="Rectangle 38"/>
            <p:cNvSpPr>
              <a:spLocks noChangeArrowheads="1"/>
            </p:cNvSpPr>
            <p:nvPr/>
          </p:nvSpPr>
          <p:spPr bwMode="auto">
            <a:xfrm>
              <a:off x="1420" y="2024"/>
              <a:ext cx="14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Yo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39" name="Rectangle 39"/>
            <p:cNvSpPr>
              <a:spLocks noChangeArrowheads="1"/>
            </p:cNvSpPr>
            <p:nvPr/>
          </p:nvSpPr>
          <p:spPr bwMode="auto">
            <a:xfrm>
              <a:off x="1589" y="2024"/>
              <a:ext cx="4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40" name="Rectangle 40"/>
            <p:cNvSpPr>
              <a:spLocks noChangeArrowheads="1"/>
            </p:cNvSpPr>
            <p:nvPr/>
          </p:nvSpPr>
          <p:spPr bwMode="auto">
            <a:xfrm>
              <a:off x="1643" y="2024"/>
              <a:ext cx="17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yos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41" name="Rectangle 41"/>
            <p:cNvSpPr>
              <a:spLocks noChangeArrowheads="1"/>
            </p:cNvSpPr>
            <p:nvPr/>
          </p:nvSpPr>
          <p:spPr bwMode="auto">
            <a:xfrm>
              <a:off x="1848" y="2024"/>
              <a:ext cx="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42" name="Rectangle 42"/>
            <p:cNvSpPr>
              <a:spLocks noChangeArrowheads="1"/>
            </p:cNvSpPr>
            <p:nvPr/>
          </p:nvSpPr>
          <p:spPr bwMode="auto">
            <a:xfrm>
              <a:off x="2217" y="1654"/>
              <a:ext cx="1745" cy="2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43" name="Rectangle 43"/>
            <p:cNvSpPr>
              <a:spLocks noChangeArrowheads="1"/>
            </p:cNvSpPr>
            <p:nvPr/>
          </p:nvSpPr>
          <p:spPr bwMode="auto">
            <a:xfrm>
              <a:off x="2223" y="1666"/>
              <a:ext cx="1727" cy="2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44" name="Rectangle 44"/>
            <p:cNvSpPr>
              <a:spLocks noChangeArrowheads="1"/>
            </p:cNvSpPr>
            <p:nvPr/>
          </p:nvSpPr>
          <p:spPr bwMode="auto">
            <a:xfrm>
              <a:off x="2223" y="1666"/>
              <a:ext cx="1727" cy="2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45" name="Rectangle 45"/>
            <p:cNvSpPr>
              <a:spLocks noChangeArrowheads="1"/>
            </p:cNvSpPr>
            <p:nvPr/>
          </p:nvSpPr>
          <p:spPr bwMode="auto">
            <a:xfrm>
              <a:off x="2972" y="1710"/>
              <a:ext cx="31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Daily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46" name="Rectangle 46"/>
            <p:cNvSpPr>
              <a:spLocks noChangeArrowheads="1"/>
            </p:cNvSpPr>
            <p:nvPr/>
          </p:nvSpPr>
          <p:spPr bwMode="auto">
            <a:xfrm>
              <a:off x="3287" y="1710"/>
              <a:ext cx="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47" name="Rectangle 47"/>
            <p:cNvSpPr>
              <a:spLocks noChangeArrowheads="1"/>
            </p:cNvSpPr>
            <p:nvPr/>
          </p:nvSpPr>
          <p:spPr bwMode="auto">
            <a:xfrm>
              <a:off x="3956" y="1654"/>
              <a:ext cx="1745" cy="2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48" name="Rectangle 48"/>
            <p:cNvSpPr>
              <a:spLocks noChangeArrowheads="1"/>
            </p:cNvSpPr>
            <p:nvPr/>
          </p:nvSpPr>
          <p:spPr bwMode="auto">
            <a:xfrm>
              <a:off x="3962" y="1666"/>
              <a:ext cx="1722" cy="2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49" name="Rectangle 49"/>
            <p:cNvSpPr>
              <a:spLocks noChangeArrowheads="1"/>
            </p:cNvSpPr>
            <p:nvPr/>
          </p:nvSpPr>
          <p:spPr bwMode="auto">
            <a:xfrm>
              <a:off x="3962" y="1666"/>
              <a:ext cx="1722" cy="2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50" name="Rectangle 50"/>
            <p:cNvSpPr>
              <a:spLocks noChangeArrowheads="1"/>
            </p:cNvSpPr>
            <p:nvPr/>
          </p:nvSpPr>
          <p:spPr bwMode="auto">
            <a:xfrm>
              <a:off x="4388" y="1710"/>
              <a:ext cx="39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Month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51" name="Rectangle 51"/>
            <p:cNvSpPr>
              <a:spLocks noChangeArrowheads="1"/>
            </p:cNvSpPr>
            <p:nvPr/>
          </p:nvSpPr>
          <p:spPr bwMode="auto">
            <a:xfrm>
              <a:off x="4785" y="1710"/>
              <a:ext cx="4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52" name="Rectangle 52"/>
            <p:cNvSpPr>
              <a:spLocks noChangeArrowheads="1"/>
            </p:cNvSpPr>
            <p:nvPr/>
          </p:nvSpPr>
          <p:spPr bwMode="auto">
            <a:xfrm>
              <a:off x="4834" y="1710"/>
              <a:ext cx="15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To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53" name="Rectangle 53"/>
            <p:cNvSpPr>
              <a:spLocks noChangeArrowheads="1"/>
            </p:cNvSpPr>
            <p:nvPr/>
          </p:nvSpPr>
          <p:spPr bwMode="auto">
            <a:xfrm>
              <a:off x="5003" y="1710"/>
              <a:ext cx="4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54" name="Rectangle 54"/>
            <p:cNvSpPr>
              <a:spLocks noChangeArrowheads="1"/>
            </p:cNvSpPr>
            <p:nvPr/>
          </p:nvSpPr>
          <p:spPr bwMode="auto">
            <a:xfrm>
              <a:off x="5066" y="1710"/>
              <a:ext cx="27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Date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55" name="Rectangle 55"/>
            <p:cNvSpPr>
              <a:spLocks noChangeArrowheads="1"/>
            </p:cNvSpPr>
            <p:nvPr/>
          </p:nvSpPr>
          <p:spPr bwMode="auto">
            <a:xfrm>
              <a:off x="5349" y="1710"/>
              <a:ext cx="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56" name="Rectangle 56"/>
            <p:cNvSpPr>
              <a:spLocks noChangeArrowheads="1"/>
            </p:cNvSpPr>
            <p:nvPr/>
          </p:nvSpPr>
          <p:spPr bwMode="auto">
            <a:xfrm>
              <a:off x="2217" y="1897"/>
              <a:ext cx="876" cy="3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57" name="Rectangle 57"/>
            <p:cNvSpPr>
              <a:spLocks noChangeArrowheads="1"/>
            </p:cNvSpPr>
            <p:nvPr/>
          </p:nvSpPr>
          <p:spPr bwMode="auto">
            <a:xfrm>
              <a:off x="2223" y="1897"/>
              <a:ext cx="864" cy="3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58" name="Rectangle 58"/>
            <p:cNvSpPr>
              <a:spLocks noChangeArrowheads="1"/>
            </p:cNvSpPr>
            <p:nvPr/>
          </p:nvSpPr>
          <p:spPr bwMode="auto">
            <a:xfrm>
              <a:off x="2223" y="1897"/>
              <a:ext cx="864" cy="3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59" name="Rectangle 59"/>
            <p:cNvSpPr>
              <a:spLocks noChangeArrowheads="1"/>
            </p:cNvSpPr>
            <p:nvPr/>
          </p:nvSpPr>
          <p:spPr bwMode="auto">
            <a:xfrm>
              <a:off x="2556" y="2024"/>
              <a:ext cx="28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Goal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60" name="Rectangle 60"/>
            <p:cNvSpPr>
              <a:spLocks noChangeArrowheads="1"/>
            </p:cNvSpPr>
            <p:nvPr/>
          </p:nvSpPr>
          <p:spPr bwMode="auto">
            <a:xfrm>
              <a:off x="2841" y="2024"/>
              <a:ext cx="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61" name="Rectangle 61"/>
            <p:cNvSpPr>
              <a:spLocks noChangeArrowheads="1"/>
            </p:cNvSpPr>
            <p:nvPr/>
          </p:nvSpPr>
          <p:spPr bwMode="auto">
            <a:xfrm>
              <a:off x="3087" y="1897"/>
              <a:ext cx="875" cy="3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62" name="Rectangle 62"/>
            <p:cNvSpPr>
              <a:spLocks noChangeArrowheads="1"/>
            </p:cNvSpPr>
            <p:nvPr/>
          </p:nvSpPr>
          <p:spPr bwMode="auto">
            <a:xfrm>
              <a:off x="3087" y="1897"/>
              <a:ext cx="863" cy="3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63" name="Rectangle 63"/>
            <p:cNvSpPr>
              <a:spLocks noChangeArrowheads="1"/>
            </p:cNvSpPr>
            <p:nvPr/>
          </p:nvSpPr>
          <p:spPr bwMode="auto">
            <a:xfrm>
              <a:off x="3087" y="1897"/>
              <a:ext cx="863" cy="3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64" name="Rectangle 64"/>
            <p:cNvSpPr>
              <a:spLocks noChangeArrowheads="1"/>
            </p:cNvSpPr>
            <p:nvPr/>
          </p:nvSpPr>
          <p:spPr bwMode="auto">
            <a:xfrm>
              <a:off x="3370" y="2024"/>
              <a:ext cx="38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Actual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65" name="Rectangle 65"/>
            <p:cNvSpPr>
              <a:spLocks noChangeArrowheads="1"/>
            </p:cNvSpPr>
            <p:nvPr/>
          </p:nvSpPr>
          <p:spPr bwMode="auto">
            <a:xfrm>
              <a:off x="3763" y="2024"/>
              <a:ext cx="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66" name="Rectangle 66"/>
            <p:cNvSpPr>
              <a:spLocks noChangeArrowheads="1"/>
            </p:cNvSpPr>
            <p:nvPr/>
          </p:nvSpPr>
          <p:spPr bwMode="auto">
            <a:xfrm>
              <a:off x="3956" y="1897"/>
              <a:ext cx="876" cy="3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67" name="Rectangle 67"/>
            <p:cNvSpPr>
              <a:spLocks noChangeArrowheads="1"/>
            </p:cNvSpPr>
            <p:nvPr/>
          </p:nvSpPr>
          <p:spPr bwMode="auto">
            <a:xfrm>
              <a:off x="3962" y="1897"/>
              <a:ext cx="864" cy="3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68" name="Rectangle 68"/>
            <p:cNvSpPr>
              <a:spLocks noChangeArrowheads="1"/>
            </p:cNvSpPr>
            <p:nvPr/>
          </p:nvSpPr>
          <p:spPr bwMode="auto">
            <a:xfrm>
              <a:off x="3962" y="1897"/>
              <a:ext cx="864" cy="3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69" name="Rectangle 69"/>
            <p:cNvSpPr>
              <a:spLocks noChangeArrowheads="1"/>
            </p:cNvSpPr>
            <p:nvPr/>
          </p:nvSpPr>
          <p:spPr bwMode="auto">
            <a:xfrm>
              <a:off x="4295" y="2024"/>
              <a:ext cx="28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Goal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70" name="Rectangle 70"/>
            <p:cNvSpPr>
              <a:spLocks noChangeArrowheads="1"/>
            </p:cNvSpPr>
            <p:nvPr/>
          </p:nvSpPr>
          <p:spPr bwMode="auto">
            <a:xfrm>
              <a:off x="4580" y="2024"/>
              <a:ext cx="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71" name="Rectangle 71"/>
            <p:cNvSpPr>
              <a:spLocks noChangeArrowheads="1"/>
            </p:cNvSpPr>
            <p:nvPr/>
          </p:nvSpPr>
          <p:spPr bwMode="auto">
            <a:xfrm>
              <a:off x="4826" y="1897"/>
              <a:ext cx="875" cy="3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72" name="Rectangle 72"/>
            <p:cNvSpPr>
              <a:spLocks noChangeArrowheads="1"/>
            </p:cNvSpPr>
            <p:nvPr/>
          </p:nvSpPr>
          <p:spPr bwMode="auto">
            <a:xfrm>
              <a:off x="4826" y="1897"/>
              <a:ext cx="858" cy="3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73" name="Rectangle 73"/>
            <p:cNvSpPr>
              <a:spLocks noChangeArrowheads="1"/>
            </p:cNvSpPr>
            <p:nvPr/>
          </p:nvSpPr>
          <p:spPr bwMode="auto">
            <a:xfrm>
              <a:off x="4826" y="1897"/>
              <a:ext cx="858" cy="3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74" name="Rectangle 74"/>
            <p:cNvSpPr>
              <a:spLocks noChangeArrowheads="1"/>
            </p:cNvSpPr>
            <p:nvPr/>
          </p:nvSpPr>
          <p:spPr bwMode="auto">
            <a:xfrm>
              <a:off x="5103" y="2024"/>
              <a:ext cx="38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Actual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75" name="Rectangle 75"/>
            <p:cNvSpPr>
              <a:spLocks noChangeArrowheads="1"/>
            </p:cNvSpPr>
            <p:nvPr/>
          </p:nvSpPr>
          <p:spPr bwMode="auto">
            <a:xfrm>
              <a:off x="5496" y="2024"/>
              <a:ext cx="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76" name="Rectangle 76"/>
            <p:cNvSpPr>
              <a:spLocks noChangeArrowheads="1"/>
            </p:cNvSpPr>
            <p:nvPr/>
          </p:nvSpPr>
          <p:spPr bwMode="auto">
            <a:xfrm>
              <a:off x="960" y="2212"/>
              <a:ext cx="1263" cy="2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77" name="Rectangle 77"/>
            <p:cNvSpPr>
              <a:spLocks noChangeArrowheads="1"/>
            </p:cNvSpPr>
            <p:nvPr/>
          </p:nvSpPr>
          <p:spPr bwMode="auto">
            <a:xfrm>
              <a:off x="972" y="2217"/>
              <a:ext cx="1245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78" name="Rectangle 78"/>
            <p:cNvSpPr>
              <a:spLocks noChangeArrowheads="1"/>
            </p:cNvSpPr>
            <p:nvPr/>
          </p:nvSpPr>
          <p:spPr bwMode="auto">
            <a:xfrm>
              <a:off x="972" y="2217"/>
              <a:ext cx="1245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79" name="Rectangle 79"/>
            <p:cNvSpPr>
              <a:spLocks noChangeArrowheads="1"/>
            </p:cNvSpPr>
            <p:nvPr/>
          </p:nvSpPr>
          <p:spPr bwMode="auto">
            <a:xfrm>
              <a:off x="1069" y="2256"/>
              <a:ext cx="4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Week 1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80" name="Rectangle 80"/>
            <p:cNvSpPr>
              <a:spLocks noChangeArrowheads="1"/>
            </p:cNvSpPr>
            <p:nvPr/>
          </p:nvSpPr>
          <p:spPr bwMode="auto">
            <a:xfrm>
              <a:off x="1513" y="2256"/>
              <a:ext cx="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81" name="Rectangle 81"/>
            <p:cNvSpPr>
              <a:spLocks noChangeArrowheads="1"/>
            </p:cNvSpPr>
            <p:nvPr/>
          </p:nvSpPr>
          <p:spPr bwMode="auto">
            <a:xfrm>
              <a:off x="2217" y="2212"/>
              <a:ext cx="876" cy="2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82" name="Rectangle 82"/>
            <p:cNvSpPr>
              <a:spLocks noChangeArrowheads="1"/>
            </p:cNvSpPr>
            <p:nvPr/>
          </p:nvSpPr>
          <p:spPr bwMode="auto">
            <a:xfrm>
              <a:off x="2223" y="2217"/>
              <a:ext cx="858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83" name="Rectangle 83"/>
            <p:cNvSpPr>
              <a:spLocks noChangeArrowheads="1"/>
            </p:cNvSpPr>
            <p:nvPr/>
          </p:nvSpPr>
          <p:spPr bwMode="auto">
            <a:xfrm>
              <a:off x="2223" y="2217"/>
              <a:ext cx="858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84" name="Rectangle 84"/>
            <p:cNvSpPr>
              <a:spLocks noChangeArrowheads="1"/>
            </p:cNvSpPr>
            <p:nvPr/>
          </p:nvSpPr>
          <p:spPr bwMode="auto">
            <a:xfrm>
              <a:off x="2287" y="225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85" name="Rectangle 85"/>
            <p:cNvSpPr>
              <a:spLocks noChangeArrowheads="1"/>
            </p:cNvSpPr>
            <p:nvPr/>
          </p:nvSpPr>
          <p:spPr bwMode="auto">
            <a:xfrm>
              <a:off x="3087" y="2212"/>
              <a:ext cx="875" cy="2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86" name="Rectangle 86"/>
            <p:cNvSpPr>
              <a:spLocks noChangeArrowheads="1"/>
            </p:cNvSpPr>
            <p:nvPr/>
          </p:nvSpPr>
          <p:spPr bwMode="auto">
            <a:xfrm>
              <a:off x="3093" y="2217"/>
              <a:ext cx="85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87" name="Rectangle 87"/>
            <p:cNvSpPr>
              <a:spLocks noChangeArrowheads="1"/>
            </p:cNvSpPr>
            <p:nvPr/>
          </p:nvSpPr>
          <p:spPr bwMode="auto">
            <a:xfrm>
              <a:off x="3093" y="2217"/>
              <a:ext cx="85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88" name="Rectangle 88"/>
            <p:cNvSpPr>
              <a:spLocks noChangeArrowheads="1"/>
            </p:cNvSpPr>
            <p:nvPr/>
          </p:nvSpPr>
          <p:spPr bwMode="auto">
            <a:xfrm>
              <a:off x="3157" y="225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89" name="Rectangle 89"/>
            <p:cNvSpPr>
              <a:spLocks noChangeArrowheads="1"/>
            </p:cNvSpPr>
            <p:nvPr/>
          </p:nvSpPr>
          <p:spPr bwMode="auto">
            <a:xfrm>
              <a:off x="3956" y="2212"/>
              <a:ext cx="876" cy="2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90" name="Rectangle 90"/>
            <p:cNvSpPr>
              <a:spLocks noChangeArrowheads="1"/>
            </p:cNvSpPr>
            <p:nvPr/>
          </p:nvSpPr>
          <p:spPr bwMode="auto">
            <a:xfrm>
              <a:off x="3962" y="2217"/>
              <a:ext cx="858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91" name="Rectangle 91"/>
            <p:cNvSpPr>
              <a:spLocks noChangeArrowheads="1"/>
            </p:cNvSpPr>
            <p:nvPr/>
          </p:nvSpPr>
          <p:spPr bwMode="auto">
            <a:xfrm>
              <a:off x="3962" y="2217"/>
              <a:ext cx="858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92" name="Rectangle 92"/>
            <p:cNvSpPr>
              <a:spLocks noChangeArrowheads="1"/>
            </p:cNvSpPr>
            <p:nvPr/>
          </p:nvSpPr>
          <p:spPr bwMode="auto">
            <a:xfrm>
              <a:off x="4026" y="225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93" name="Rectangle 93"/>
            <p:cNvSpPr>
              <a:spLocks noChangeArrowheads="1"/>
            </p:cNvSpPr>
            <p:nvPr/>
          </p:nvSpPr>
          <p:spPr bwMode="auto">
            <a:xfrm>
              <a:off x="4826" y="2212"/>
              <a:ext cx="875" cy="2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94" name="Rectangle 94"/>
            <p:cNvSpPr>
              <a:spLocks noChangeArrowheads="1"/>
            </p:cNvSpPr>
            <p:nvPr/>
          </p:nvSpPr>
          <p:spPr bwMode="auto">
            <a:xfrm>
              <a:off x="4832" y="2217"/>
              <a:ext cx="852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95" name="Rectangle 95"/>
            <p:cNvSpPr>
              <a:spLocks noChangeArrowheads="1"/>
            </p:cNvSpPr>
            <p:nvPr/>
          </p:nvSpPr>
          <p:spPr bwMode="auto">
            <a:xfrm>
              <a:off x="4832" y="2217"/>
              <a:ext cx="852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96" name="Rectangle 96"/>
            <p:cNvSpPr>
              <a:spLocks noChangeArrowheads="1"/>
            </p:cNvSpPr>
            <p:nvPr/>
          </p:nvSpPr>
          <p:spPr bwMode="auto">
            <a:xfrm>
              <a:off x="4896" y="225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697" name="Rectangle 97"/>
            <p:cNvSpPr>
              <a:spLocks noChangeArrowheads="1"/>
            </p:cNvSpPr>
            <p:nvPr/>
          </p:nvSpPr>
          <p:spPr bwMode="auto">
            <a:xfrm>
              <a:off x="960" y="2449"/>
              <a:ext cx="1263" cy="2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98" name="Rectangle 98"/>
            <p:cNvSpPr>
              <a:spLocks noChangeArrowheads="1"/>
            </p:cNvSpPr>
            <p:nvPr/>
          </p:nvSpPr>
          <p:spPr bwMode="auto">
            <a:xfrm>
              <a:off x="972" y="2454"/>
              <a:ext cx="1245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99" name="Rectangle 99"/>
            <p:cNvSpPr>
              <a:spLocks noChangeArrowheads="1"/>
            </p:cNvSpPr>
            <p:nvPr/>
          </p:nvSpPr>
          <p:spPr bwMode="auto">
            <a:xfrm>
              <a:off x="972" y="2454"/>
              <a:ext cx="1245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00" name="Rectangle 100"/>
            <p:cNvSpPr>
              <a:spLocks noChangeArrowheads="1"/>
            </p:cNvSpPr>
            <p:nvPr/>
          </p:nvSpPr>
          <p:spPr bwMode="auto">
            <a:xfrm>
              <a:off x="1069" y="2493"/>
              <a:ext cx="4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Week 2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01" name="Rectangle 101"/>
            <p:cNvSpPr>
              <a:spLocks noChangeArrowheads="1"/>
            </p:cNvSpPr>
            <p:nvPr/>
          </p:nvSpPr>
          <p:spPr bwMode="auto">
            <a:xfrm>
              <a:off x="1513" y="2493"/>
              <a:ext cx="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02" name="Rectangle 102"/>
            <p:cNvSpPr>
              <a:spLocks noChangeArrowheads="1"/>
            </p:cNvSpPr>
            <p:nvPr/>
          </p:nvSpPr>
          <p:spPr bwMode="auto">
            <a:xfrm>
              <a:off x="2217" y="2449"/>
              <a:ext cx="876" cy="2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03" name="Rectangle 103"/>
            <p:cNvSpPr>
              <a:spLocks noChangeArrowheads="1"/>
            </p:cNvSpPr>
            <p:nvPr/>
          </p:nvSpPr>
          <p:spPr bwMode="auto">
            <a:xfrm>
              <a:off x="2223" y="2454"/>
              <a:ext cx="858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04" name="Rectangle 104"/>
            <p:cNvSpPr>
              <a:spLocks noChangeArrowheads="1"/>
            </p:cNvSpPr>
            <p:nvPr/>
          </p:nvSpPr>
          <p:spPr bwMode="auto">
            <a:xfrm>
              <a:off x="2223" y="2454"/>
              <a:ext cx="858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05" name="Rectangle 105"/>
            <p:cNvSpPr>
              <a:spLocks noChangeArrowheads="1"/>
            </p:cNvSpPr>
            <p:nvPr/>
          </p:nvSpPr>
          <p:spPr bwMode="auto">
            <a:xfrm>
              <a:off x="2287" y="2493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06" name="Rectangle 106"/>
            <p:cNvSpPr>
              <a:spLocks noChangeArrowheads="1"/>
            </p:cNvSpPr>
            <p:nvPr/>
          </p:nvSpPr>
          <p:spPr bwMode="auto">
            <a:xfrm>
              <a:off x="3087" y="2449"/>
              <a:ext cx="875" cy="2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07" name="Rectangle 107"/>
            <p:cNvSpPr>
              <a:spLocks noChangeArrowheads="1"/>
            </p:cNvSpPr>
            <p:nvPr/>
          </p:nvSpPr>
          <p:spPr bwMode="auto">
            <a:xfrm>
              <a:off x="3093" y="2454"/>
              <a:ext cx="85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08" name="Rectangle 108"/>
            <p:cNvSpPr>
              <a:spLocks noChangeArrowheads="1"/>
            </p:cNvSpPr>
            <p:nvPr/>
          </p:nvSpPr>
          <p:spPr bwMode="auto">
            <a:xfrm>
              <a:off x="3093" y="2454"/>
              <a:ext cx="85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09" name="Rectangle 109"/>
            <p:cNvSpPr>
              <a:spLocks noChangeArrowheads="1"/>
            </p:cNvSpPr>
            <p:nvPr/>
          </p:nvSpPr>
          <p:spPr bwMode="auto">
            <a:xfrm>
              <a:off x="3157" y="2493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10" name="Rectangle 110"/>
            <p:cNvSpPr>
              <a:spLocks noChangeArrowheads="1"/>
            </p:cNvSpPr>
            <p:nvPr/>
          </p:nvSpPr>
          <p:spPr bwMode="auto">
            <a:xfrm>
              <a:off x="3956" y="2449"/>
              <a:ext cx="876" cy="2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11" name="Rectangle 111"/>
            <p:cNvSpPr>
              <a:spLocks noChangeArrowheads="1"/>
            </p:cNvSpPr>
            <p:nvPr/>
          </p:nvSpPr>
          <p:spPr bwMode="auto">
            <a:xfrm>
              <a:off x="3962" y="2454"/>
              <a:ext cx="858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12" name="Rectangle 112"/>
            <p:cNvSpPr>
              <a:spLocks noChangeArrowheads="1"/>
            </p:cNvSpPr>
            <p:nvPr/>
          </p:nvSpPr>
          <p:spPr bwMode="auto">
            <a:xfrm>
              <a:off x="3962" y="2454"/>
              <a:ext cx="858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13" name="Rectangle 113"/>
            <p:cNvSpPr>
              <a:spLocks noChangeArrowheads="1"/>
            </p:cNvSpPr>
            <p:nvPr/>
          </p:nvSpPr>
          <p:spPr bwMode="auto">
            <a:xfrm>
              <a:off x="4026" y="2493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14" name="Rectangle 114"/>
            <p:cNvSpPr>
              <a:spLocks noChangeArrowheads="1"/>
            </p:cNvSpPr>
            <p:nvPr/>
          </p:nvSpPr>
          <p:spPr bwMode="auto">
            <a:xfrm>
              <a:off x="4826" y="2449"/>
              <a:ext cx="875" cy="2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15" name="Rectangle 115"/>
            <p:cNvSpPr>
              <a:spLocks noChangeArrowheads="1"/>
            </p:cNvSpPr>
            <p:nvPr/>
          </p:nvSpPr>
          <p:spPr bwMode="auto">
            <a:xfrm>
              <a:off x="4832" y="2454"/>
              <a:ext cx="852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16" name="Rectangle 116"/>
            <p:cNvSpPr>
              <a:spLocks noChangeArrowheads="1"/>
            </p:cNvSpPr>
            <p:nvPr/>
          </p:nvSpPr>
          <p:spPr bwMode="auto">
            <a:xfrm>
              <a:off x="4832" y="2454"/>
              <a:ext cx="852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17" name="Rectangle 117"/>
            <p:cNvSpPr>
              <a:spLocks noChangeArrowheads="1"/>
            </p:cNvSpPr>
            <p:nvPr/>
          </p:nvSpPr>
          <p:spPr bwMode="auto">
            <a:xfrm>
              <a:off x="4896" y="2493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18" name="Rectangle 118"/>
            <p:cNvSpPr>
              <a:spLocks noChangeArrowheads="1"/>
            </p:cNvSpPr>
            <p:nvPr/>
          </p:nvSpPr>
          <p:spPr bwMode="auto">
            <a:xfrm>
              <a:off x="960" y="2686"/>
              <a:ext cx="1263" cy="2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19" name="Rectangle 119"/>
            <p:cNvSpPr>
              <a:spLocks noChangeArrowheads="1"/>
            </p:cNvSpPr>
            <p:nvPr/>
          </p:nvSpPr>
          <p:spPr bwMode="auto">
            <a:xfrm>
              <a:off x="972" y="2691"/>
              <a:ext cx="1245" cy="2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20" name="Rectangle 120"/>
            <p:cNvSpPr>
              <a:spLocks noChangeArrowheads="1"/>
            </p:cNvSpPr>
            <p:nvPr/>
          </p:nvSpPr>
          <p:spPr bwMode="auto">
            <a:xfrm>
              <a:off x="972" y="2691"/>
              <a:ext cx="1245" cy="2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21" name="Rectangle 121"/>
            <p:cNvSpPr>
              <a:spLocks noChangeArrowheads="1"/>
            </p:cNvSpPr>
            <p:nvPr/>
          </p:nvSpPr>
          <p:spPr bwMode="auto">
            <a:xfrm>
              <a:off x="1069" y="2730"/>
              <a:ext cx="4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Week 3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22" name="Rectangle 122"/>
            <p:cNvSpPr>
              <a:spLocks noChangeArrowheads="1"/>
            </p:cNvSpPr>
            <p:nvPr/>
          </p:nvSpPr>
          <p:spPr bwMode="auto">
            <a:xfrm>
              <a:off x="1513" y="2730"/>
              <a:ext cx="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23" name="Rectangle 123"/>
            <p:cNvSpPr>
              <a:spLocks noChangeArrowheads="1"/>
            </p:cNvSpPr>
            <p:nvPr/>
          </p:nvSpPr>
          <p:spPr bwMode="auto">
            <a:xfrm>
              <a:off x="2217" y="2686"/>
              <a:ext cx="876" cy="2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24" name="Rectangle 124"/>
            <p:cNvSpPr>
              <a:spLocks noChangeArrowheads="1"/>
            </p:cNvSpPr>
            <p:nvPr/>
          </p:nvSpPr>
          <p:spPr bwMode="auto">
            <a:xfrm>
              <a:off x="2223" y="2691"/>
              <a:ext cx="858" cy="2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25" name="Rectangle 125"/>
            <p:cNvSpPr>
              <a:spLocks noChangeArrowheads="1"/>
            </p:cNvSpPr>
            <p:nvPr/>
          </p:nvSpPr>
          <p:spPr bwMode="auto">
            <a:xfrm>
              <a:off x="2223" y="2691"/>
              <a:ext cx="858" cy="2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26" name="Rectangle 126"/>
            <p:cNvSpPr>
              <a:spLocks noChangeArrowheads="1"/>
            </p:cNvSpPr>
            <p:nvPr/>
          </p:nvSpPr>
          <p:spPr bwMode="auto">
            <a:xfrm>
              <a:off x="2287" y="2730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27" name="Rectangle 127"/>
            <p:cNvSpPr>
              <a:spLocks noChangeArrowheads="1"/>
            </p:cNvSpPr>
            <p:nvPr/>
          </p:nvSpPr>
          <p:spPr bwMode="auto">
            <a:xfrm>
              <a:off x="3087" y="2686"/>
              <a:ext cx="875" cy="2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28" name="Rectangle 128"/>
            <p:cNvSpPr>
              <a:spLocks noChangeArrowheads="1"/>
            </p:cNvSpPr>
            <p:nvPr/>
          </p:nvSpPr>
          <p:spPr bwMode="auto">
            <a:xfrm>
              <a:off x="3093" y="2691"/>
              <a:ext cx="857" cy="2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29" name="Rectangle 129"/>
            <p:cNvSpPr>
              <a:spLocks noChangeArrowheads="1"/>
            </p:cNvSpPr>
            <p:nvPr/>
          </p:nvSpPr>
          <p:spPr bwMode="auto">
            <a:xfrm>
              <a:off x="3093" y="2691"/>
              <a:ext cx="857" cy="2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30" name="Rectangle 130"/>
            <p:cNvSpPr>
              <a:spLocks noChangeArrowheads="1"/>
            </p:cNvSpPr>
            <p:nvPr/>
          </p:nvSpPr>
          <p:spPr bwMode="auto">
            <a:xfrm>
              <a:off x="3157" y="2730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31" name="Rectangle 131"/>
            <p:cNvSpPr>
              <a:spLocks noChangeArrowheads="1"/>
            </p:cNvSpPr>
            <p:nvPr/>
          </p:nvSpPr>
          <p:spPr bwMode="auto">
            <a:xfrm>
              <a:off x="3956" y="2686"/>
              <a:ext cx="876" cy="2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32" name="Rectangle 132"/>
            <p:cNvSpPr>
              <a:spLocks noChangeArrowheads="1"/>
            </p:cNvSpPr>
            <p:nvPr/>
          </p:nvSpPr>
          <p:spPr bwMode="auto">
            <a:xfrm>
              <a:off x="3962" y="2691"/>
              <a:ext cx="858" cy="2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33" name="Rectangle 133"/>
            <p:cNvSpPr>
              <a:spLocks noChangeArrowheads="1"/>
            </p:cNvSpPr>
            <p:nvPr/>
          </p:nvSpPr>
          <p:spPr bwMode="auto">
            <a:xfrm>
              <a:off x="3962" y="2691"/>
              <a:ext cx="858" cy="2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34" name="Rectangle 134"/>
            <p:cNvSpPr>
              <a:spLocks noChangeArrowheads="1"/>
            </p:cNvSpPr>
            <p:nvPr/>
          </p:nvSpPr>
          <p:spPr bwMode="auto">
            <a:xfrm>
              <a:off x="4026" y="2730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35" name="Rectangle 135"/>
            <p:cNvSpPr>
              <a:spLocks noChangeArrowheads="1"/>
            </p:cNvSpPr>
            <p:nvPr/>
          </p:nvSpPr>
          <p:spPr bwMode="auto">
            <a:xfrm>
              <a:off x="4826" y="2686"/>
              <a:ext cx="875" cy="2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36" name="Rectangle 136"/>
            <p:cNvSpPr>
              <a:spLocks noChangeArrowheads="1"/>
            </p:cNvSpPr>
            <p:nvPr/>
          </p:nvSpPr>
          <p:spPr bwMode="auto">
            <a:xfrm>
              <a:off x="4832" y="2691"/>
              <a:ext cx="852" cy="2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37" name="Rectangle 137"/>
            <p:cNvSpPr>
              <a:spLocks noChangeArrowheads="1"/>
            </p:cNvSpPr>
            <p:nvPr/>
          </p:nvSpPr>
          <p:spPr bwMode="auto">
            <a:xfrm>
              <a:off x="4832" y="2691"/>
              <a:ext cx="852" cy="2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38" name="Rectangle 138"/>
            <p:cNvSpPr>
              <a:spLocks noChangeArrowheads="1"/>
            </p:cNvSpPr>
            <p:nvPr/>
          </p:nvSpPr>
          <p:spPr bwMode="auto">
            <a:xfrm>
              <a:off x="4896" y="2730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39" name="Rectangle 139"/>
            <p:cNvSpPr>
              <a:spLocks noChangeArrowheads="1"/>
            </p:cNvSpPr>
            <p:nvPr/>
          </p:nvSpPr>
          <p:spPr bwMode="auto">
            <a:xfrm>
              <a:off x="960" y="2918"/>
              <a:ext cx="1263" cy="2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40" name="Rectangle 140"/>
            <p:cNvSpPr>
              <a:spLocks noChangeArrowheads="1"/>
            </p:cNvSpPr>
            <p:nvPr/>
          </p:nvSpPr>
          <p:spPr bwMode="auto">
            <a:xfrm>
              <a:off x="972" y="2929"/>
              <a:ext cx="1245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41" name="Rectangle 141"/>
            <p:cNvSpPr>
              <a:spLocks noChangeArrowheads="1"/>
            </p:cNvSpPr>
            <p:nvPr/>
          </p:nvSpPr>
          <p:spPr bwMode="auto">
            <a:xfrm>
              <a:off x="972" y="2929"/>
              <a:ext cx="1245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42" name="Rectangle 142"/>
            <p:cNvSpPr>
              <a:spLocks noChangeArrowheads="1"/>
            </p:cNvSpPr>
            <p:nvPr/>
          </p:nvSpPr>
          <p:spPr bwMode="auto">
            <a:xfrm>
              <a:off x="1069" y="2968"/>
              <a:ext cx="4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Week 4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43" name="Rectangle 143"/>
            <p:cNvSpPr>
              <a:spLocks noChangeArrowheads="1"/>
            </p:cNvSpPr>
            <p:nvPr/>
          </p:nvSpPr>
          <p:spPr bwMode="auto">
            <a:xfrm>
              <a:off x="1513" y="2968"/>
              <a:ext cx="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44" name="Rectangle 144"/>
            <p:cNvSpPr>
              <a:spLocks noChangeArrowheads="1"/>
            </p:cNvSpPr>
            <p:nvPr/>
          </p:nvSpPr>
          <p:spPr bwMode="auto">
            <a:xfrm>
              <a:off x="2217" y="2918"/>
              <a:ext cx="876" cy="2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45" name="Rectangle 145"/>
            <p:cNvSpPr>
              <a:spLocks noChangeArrowheads="1"/>
            </p:cNvSpPr>
            <p:nvPr/>
          </p:nvSpPr>
          <p:spPr bwMode="auto">
            <a:xfrm>
              <a:off x="2223" y="2929"/>
              <a:ext cx="858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46" name="Rectangle 146"/>
            <p:cNvSpPr>
              <a:spLocks noChangeArrowheads="1"/>
            </p:cNvSpPr>
            <p:nvPr/>
          </p:nvSpPr>
          <p:spPr bwMode="auto">
            <a:xfrm>
              <a:off x="2223" y="2929"/>
              <a:ext cx="858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47" name="Rectangle 147"/>
            <p:cNvSpPr>
              <a:spLocks noChangeArrowheads="1"/>
            </p:cNvSpPr>
            <p:nvPr/>
          </p:nvSpPr>
          <p:spPr bwMode="auto">
            <a:xfrm>
              <a:off x="2287" y="2967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48" name="Rectangle 148"/>
            <p:cNvSpPr>
              <a:spLocks noChangeArrowheads="1"/>
            </p:cNvSpPr>
            <p:nvPr/>
          </p:nvSpPr>
          <p:spPr bwMode="auto">
            <a:xfrm>
              <a:off x="3087" y="2918"/>
              <a:ext cx="875" cy="2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49" name="Rectangle 149"/>
            <p:cNvSpPr>
              <a:spLocks noChangeArrowheads="1"/>
            </p:cNvSpPr>
            <p:nvPr/>
          </p:nvSpPr>
          <p:spPr bwMode="auto">
            <a:xfrm>
              <a:off x="3093" y="2929"/>
              <a:ext cx="85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50" name="Rectangle 150"/>
            <p:cNvSpPr>
              <a:spLocks noChangeArrowheads="1"/>
            </p:cNvSpPr>
            <p:nvPr/>
          </p:nvSpPr>
          <p:spPr bwMode="auto">
            <a:xfrm>
              <a:off x="3093" y="2929"/>
              <a:ext cx="85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51" name="Rectangle 151"/>
            <p:cNvSpPr>
              <a:spLocks noChangeArrowheads="1"/>
            </p:cNvSpPr>
            <p:nvPr/>
          </p:nvSpPr>
          <p:spPr bwMode="auto">
            <a:xfrm>
              <a:off x="3157" y="2967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52" name="Rectangle 152"/>
            <p:cNvSpPr>
              <a:spLocks noChangeArrowheads="1"/>
            </p:cNvSpPr>
            <p:nvPr/>
          </p:nvSpPr>
          <p:spPr bwMode="auto">
            <a:xfrm>
              <a:off x="3956" y="2918"/>
              <a:ext cx="876" cy="2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53" name="Rectangle 153"/>
            <p:cNvSpPr>
              <a:spLocks noChangeArrowheads="1"/>
            </p:cNvSpPr>
            <p:nvPr/>
          </p:nvSpPr>
          <p:spPr bwMode="auto">
            <a:xfrm>
              <a:off x="3962" y="2929"/>
              <a:ext cx="858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54" name="Rectangle 154"/>
            <p:cNvSpPr>
              <a:spLocks noChangeArrowheads="1"/>
            </p:cNvSpPr>
            <p:nvPr/>
          </p:nvSpPr>
          <p:spPr bwMode="auto">
            <a:xfrm>
              <a:off x="3962" y="2929"/>
              <a:ext cx="858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55" name="Rectangle 155"/>
            <p:cNvSpPr>
              <a:spLocks noChangeArrowheads="1"/>
            </p:cNvSpPr>
            <p:nvPr/>
          </p:nvSpPr>
          <p:spPr bwMode="auto">
            <a:xfrm>
              <a:off x="4026" y="2967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56" name="Rectangle 156"/>
            <p:cNvSpPr>
              <a:spLocks noChangeArrowheads="1"/>
            </p:cNvSpPr>
            <p:nvPr/>
          </p:nvSpPr>
          <p:spPr bwMode="auto">
            <a:xfrm>
              <a:off x="4826" y="2918"/>
              <a:ext cx="875" cy="2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57" name="Rectangle 157"/>
            <p:cNvSpPr>
              <a:spLocks noChangeArrowheads="1"/>
            </p:cNvSpPr>
            <p:nvPr/>
          </p:nvSpPr>
          <p:spPr bwMode="auto">
            <a:xfrm>
              <a:off x="4832" y="2929"/>
              <a:ext cx="852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58" name="Rectangle 158"/>
            <p:cNvSpPr>
              <a:spLocks noChangeArrowheads="1"/>
            </p:cNvSpPr>
            <p:nvPr/>
          </p:nvSpPr>
          <p:spPr bwMode="auto">
            <a:xfrm>
              <a:off x="4832" y="2929"/>
              <a:ext cx="852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59" name="Rectangle 159"/>
            <p:cNvSpPr>
              <a:spLocks noChangeArrowheads="1"/>
            </p:cNvSpPr>
            <p:nvPr/>
          </p:nvSpPr>
          <p:spPr bwMode="auto">
            <a:xfrm>
              <a:off x="4896" y="2967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60" name="Rectangle 160" descr="Horizontal brick"/>
            <p:cNvSpPr>
              <a:spLocks noChangeArrowheads="1"/>
            </p:cNvSpPr>
            <p:nvPr/>
          </p:nvSpPr>
          <p:spPr bwMode="auto">
            <a:xfrm>
              <a:off x="960" y="3155"/>
              <a:ext cx="1263" cy="248"/>
            </a:xfrm>
            <a:prstGeom prst="rect">
              <a:avLst/>
            </a:prstGeom>
            <a:pattFill prst="horzBrick">
              <a:fgClr>
                <a:srgbClr val="FFCC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61" name="Rectangle 161"/>
            <p:cNvSpPr>
              <a:spLocks noChangeArrowheads="1"/>
            </p:cNvSpPr>
            <p:nvPr/>
          </p:nvSpPr>
          <p:spPr bwMode="auto">
            <a:xfrm>
              <a:off x="1057" y="3199"/>
              <a:ext cx="31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Total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62" name="Rectangle 162"/>
            <p:cNvSpPr>
              <a:spLocks noChangeArrowheads="1"/>
            </p:cNvSpPr>
            <p:nvPr/>
          </p:nvSpPr>
          <p:spPr bwMode="auto">
            <a:xfrm>
              <a:off x="1378" y="3199"/>
              <a:ext cx="3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63" name="Rectangle 163" descr="Horizontal brick"/>
            <p:cNvSpPr>
              <a:spLocks noChangeArrowheads="1"/>
            </p:cNvSpPr>
            <p:nvPr/>
          </p:nvSpPr>
          <p:spPr bwMode="auto">
            <a:xfrm>
              <a:off x="2217" y="3155"/>
              <a:ext cx="876" cy="248"/>
            </a:xfrm>
            <a:prstGeom prst="rect">
              <a:avLst/>
            </a:prstGeom>
            <a:pattFill prst="horzBrick">
              <a:fgClr>
                <a:srgbClr val="FFCC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64" name="Rectangle 164"/>
            <p:cNvSpPr>
              <a:spLocks noChangeArrowheads="1"/>
            </p:cNvSpPr>
            <p:nvPr/>
          </p:nvSpPr>
          <p:spPr bwMode="auto">
            <a:xfrm>
              <a:off x="2282" y="3199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65" name="Rectangle 165" descr="Horizontal brick"/>
            <p:cNvSpPr>
              <a:spLocks noChangeArrowheads="1"/>
            </p:cNvSpPr>
            <p:nvPr/>
          </p:nvSpPr>
          <p:spPr bwMode="auto">
            <a:xfrm>
              <a:off x="3087" y="3155"/>
              <a:ext cx="875" cy="248"/>
            </a:xfrm>
            <a:prstGeom prst="rect">
              <a:avLst/>
            </a:prstGeom>
            <a:pattFill prst="horzBrick">
              <a:fgClr>
                <a:srgbClr val="FFCC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66" name="Rectangle 166"/>
            <p:cNvSpPr>
              <a:spLocks noChangeArrowheads="1"/>
            </p:cNvSpPr>
            <p:nvPr/>
          </p:nvSpPr>
          <p:spPr bwMode="auto">
            <a:xfrm>
              <a:off x="3151" y="3199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67" name="Rectangle 167" descr="Horizontal brick"/>
            <p:cNvSpPr>
              <a:spLocks noChangeArrowheads="1"/>
            </p:cNvSpPr>
            <p:nvPr/>
          </p:nvSpPr>
          <p:spPr bwMode="auto">
            <a:xfrm>
              <a:off x="3956" y="3155"/>
              <a:ext cx="876" cy="248"/>
            </a:xfrm>
            <a:prstGeom prst="rect">
              <a:avLst/>
            </a:prstGeom>
            <a:pattFill prst="horzBrick">
              <a:fgClr>
                <a:srgbClr val="FFCC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68" name="Rectangle 168"/>
            <p:cNvSpPr>
              <a:spLocks noChangeArrowheads="1"/>
            </p:cNvSpPr>
            <p:nvPr/>
          </p:nvSpPr>
          <p:spPr bwMode="auto">
            <a:xfrm>
              <a:off x="4021" y="3199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69" name="Rectangle 169" descr="Horizontal brick"/>
            <p:cNvSpPr>
              <a:spLocks noChangeArrowheads="1"/>
            </p:cNvSpPr>
            <p:nvPr/>
          </p:nvSpPr>
          <p:spPr bwMode="auto">
            <a:xfrm>
              <a:off x="4826" y="3155"/>
              <a:ext cx="875" cy="248"/>
            </a:xfrm>
            <a:prstGeom prst="rect">
              <a:avLst/>
            </a:prstGeom>
            <a:pattFill prst="horzBrick">
              <a:fgClr>
                <a:srgbClr val="FFCC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70" name="Rectangle 170"/>
            <p:cNvSpPr>
              <a:spLocks noChangeArrowheads="1"/>
            </p:cNvSpPr>
            <p:nvPr/>
          </p:nvSpPr>
          <p:spPr bwMode="auto">
            <a:xfrm>
              <a:off x="4890" y="3199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5771" name="Rectangle 171"/>
            <p:cNvSpPr>
              <a:spLocks noChangeArrowheads="1"/>
            </p:cNvSpPr>
            <p:nvPr/>
          </p:nvSpPr>
          <p:spPr bwMode="auto">
            <a:xfrm>
              <a:off x="960" y="1654"/>
              <a:ext cx="126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72" name="Rectangle 172"/>
            <p:cNvSpPr>
              <a:spLocks noChangeArrowheads="1"/>
            </p:cNvSpPr>
            <p:nvPr/>
          </p:nvSpPr>
          <p:spPr bwMode="auto">
            <a:xfrm>
              <a:off x="960" y="1666"/>
              <a:ext cx="18" cy="2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73" name="Rectangle 173"/>
            <p:cNvSpPr>
              <a:spLocks noChangeArrowheads="1"/>
            </p:cNvSpPr>
            <p:nvPr/>
          </p:nvSpPr>
          <p:spPr bwMode="auto">
            <a:xfrm>
              <a:off x="960" y="1897"/>
              <a:ext cx="18" cy="3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74" name="Rectangle 174"/>
            <p:cNvSpPr>
              <a:spLocks noChangeArrowheads="1"/>
            </p:cNvSpPr>
            <p:nvPr/>
          </p:nvSpPr>
          <p:spPr bwMode="auto">
            <a:xfrm>
              <a:off x="2223" y="1654"/>
              <a:ext cx="870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75" name="Rectangle 175"/>
            <p:cNvSpPr>
              <a:spLocks noChangeArrowheads="1"/>
            </p:cNvSpPr>
            <p:nvPr/>
          </p:nvSpPr>
          <p:spPr bwMode="auto">
            <a:xfrm>
              <a:off x="3087" y="1654"/>
              <a:ext cx="881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76" name="Rectangle 176"/>
            <p:cNvSpPr>
              <a:spLocks noChangeArrowheads="1"/>
            </p:cNvSpPr>
            <p:nvPr/>
          </p:nvSpPr>
          <p:spPr bwMode="auto">
            <a:xfrm>
              <a:off x="2211" y="1666"/>
              <a:ext cx="18" cy="2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77" name="Rectangle 177"/>
            <p:cNvSpPr>
              <a:spLocks noChangeArrowheads="1"/>
            </p:cNvSpPr>
            <p:nvPr/>
          </p:nvSpPr>
          <p:spPr bwMode="auto">
            <a:xfrm>
              <a:off x="3962" y="1654"/>
              <a:ext cx="870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78" name="Rectangle 178"/>
            <p:cNvSpPr>
              <a:spLocks noChangeArrowheads="1"/>
            </p:cNvSpPr>
            <p:nvPr/>
          </p:nvSpPr>
          <p:spPr bwMode="auto">
            <a:xfrm>
              <a:off x="4826" y="1654"/>
              <a:ext cx="87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79" name="Rectangle 179"/>
            <p:cNvSpPr>
              <a:spLocks noChangeArrowheads="1"/>
            </p:cNvSpPr>
            <p:nvPr/>
          </p:nvSpPr>
          <p:spPr bwMode="auto">
            <a:xfrm>
              <a:off x="3950" y="1666"/>
              <a:ext cx="18" cy="2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80" name="Rectangle 180"/>
            <p:cNvSpPr>
              <a:spLocks noChangeArrowheads="1"/>
            </p:cNvSpPr>
            <p:nvPr/>
          </p:nvSpPr>
          <p:spPr bwMode="auto">
            <a:xfrm>
              <a:off x="5684" y="1666"/>
              <a:ext cx="17" cy="2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81" name="Rectangle 181"/>
            <p:cNvSpPr>
              <a:spLocks noChangeArrowheads="1"/>
            </p:cNvSpPr>
            <p:nvPr/>
          </p:nvSpPr>
          <p:spPr bwMode="auto">
            <a:xfrm>
              <a:off x="2211" y="1897"/>
              <a:ext cx="882" cy="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82" name="Rectangle 182"/>
            <p:cNvSpPr>
              <a:spLocks noChangeArrowheads="1"/>
            </p:cNvSpPr>
            <p:nvPr/>
          </p:nvSpPr>
          <p:spPr bwMode="auto">
            <a:xfrm>
              <a:off x="2211" y="1897"/>
              <a:ext cx="18" cy="3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83" name="Rectangle 183"/>
            <p:cNvSpPr>
              <a:spLocks noChangeArrowheads="1"/>
            </p:cNvSpPr>
            <p:nvPr/>
          </p:nvSpPr>
          <p:spPr bwMode="auto">
            <a:xfrm>
              <a:off x="3087" y="1897"/>
              <a:ext cx="881" cy="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84" name="Rectangle 184"/>
            <p:cNvSpPr>
              <a:spLocks noChangeArrowheads="1"/>
            </p:cNvSpPr>
            <p:nvPr/>
          </p:nvSpPr>
          <p:spPr bwMode="auto">
            <a:xfrm>
              <a:off x="3087" y="1897"/>
              <a:ext cx="12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85" name="Rectangle 185"/>
            <p:cNvSpPr>
              <a:spLocks noChangeArrowheads="1"/>
            </p:cNvSpPr>
            <p:nvPr/>
          </p:nvSpPr>
          <p:spPr bwMode="auto">
            <a:xfrm>
              <a:off x="3962" y="1897"/>
              <a:ext cx="870" cy="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86" name="Rectangle 186"/>
            <p:cNvSpPr>
              <a:spLocks noChangeArrowheads="1"/>
            </p:cNvSpPr>
            <p:nvPr/>
          </p:nvSpPr>
          <p:spPr bwMode="auto">
            <a:xfrm>
              <a:off x="3950" y="1897"/>
              <a:ext cx="18" cy="3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87" name="Rectangle 187"/>
            <p:cNvSpPr>
              <a:spLocks noChangeArrowheads="1"/>
            </p:cNvSpPr>
            <p:nvPr/>
          </p:nvSpPr>
          <p:spPr bwMode="auto">
            <a:xfrm>
              <a:off x="4826" y="1897"/>
              <a:ext cx="863" cy="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88" name="Rectangle 188"/>
            <p:cNvSpPr>
              <a:spLocks noChangeArrowheads="1"/>
            </p:cNvSpPr>
            <p:nvPr/>
          </p:nvSpPr>
          <p:spPr bwMode="auto">
            <a:xfrm>
              <a:off x="4826" y="1897"/>
              <a:ext cx="12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89" name="Rectangle 189"/>
            <p:cNvSpPr>
              <a:spLocks noChangeArrowheads="1"/>
            </p:cNvSpPr>
            <p:nvPr/>
          </p:nvSpPr>
          <p:spPr bwMode="auto">
            <a:xfrm>
              <a:off x="5684" y="1897"/>
              <a:ext cx="17" cy="3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90" name="Rectangle 190"/>
            <p:cNvSpPr>
              <a:spLocks noChangeArrowheads="1"/>
            </p:cNvSpPr>
            <p:nvPr/>
          </p:nvSpPr>
          <p:spPr bwMode="auto">
            <a:xfrm>
              <a:off x="972" y="2206"/>
              <a:ext cx="125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91" name="Rectangle 191"/>
            <p:cNvSpPr>
              <a:spLocks noChangeArrowheads="1"/>
            </p:cNvSpPr>
            <p:nvPr/>
          </p:nvSpPr>
          <p:spPr bwMode="auto">
            <a:xfrm>
              <a:off x="960" y="2212"/>
              <a:ext cx="18" cy="2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92" name="Rectangle 192"/>
            <p:cNvSpPr>
              <a:spLocks noChangeArrowheads="1"/>
            </p:cNvSpPr>
            <p:nvPr/>
          </p:nvSpPr>
          <p:spPr bwMode="auto">
            <a:xfrm>
              <a:off x="2223" y="2206"/>
              <a:ext cx="876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93" name="Rectangle 193"/>
            <p:cNvSpPr>
              <a:spLocks noChangeArrowheads="1"/>
            </p:cNvSpPr>
            <p:nvPr/>
          </p:nvSpPr>
          <p:spPr bwMode="auto">
            <a:xfrm>
              <a:off x="2211" y="2217"/>
              <a:ext cx="18" cy="2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94" name="Rectangle 194"/>
            <p:cNvSpPr>
              <a:spLocks noChangeArrowheads="1"/>
            </p:cNvSpPr>
            <p:nvPr/>
          </p:nvSpPr>
          <p:spPr bwMode="auto">
            <a:xfrm>
              <a:off x="3093" y="2206"/>
              <a:ext cx="87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95" name="Rectangle 195"/>
            <p:cNvSpPr>
              <a:spLocks noChangeArrowheads="1"/>
            </p:cNvSpPr>
            <p:nvPr/>
          </p:nvSpPr>
          <p:spPr bwMode="auto">
            <a:xfrm>
              <a:off x="3081" y="2217"/>
              <a:ext cx="18" cy="2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96" name="Rectangle 196"/>
            <p:cNvSpPr>
              <a:spLocks noChangeArrowheads="1"/>
            </p:cNvSpPr>
            <p:nvPr/>
          </p:nvSpPr>
          <p:spPr bwMode="auto">
            <a:xfrm>
              <a:off x="3962" y="2206"/>
              <a:ext cx="876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97" name="Rectangle 197"/>
            <p:cNvSpPr>
              <a:spLocks noChangeArrowheads="1"/>
            </p:cNvSpPr>
            <p:nvPr/>
          </p:nvSpPr>
          <p:spPr bwMode="auto">
            <a:xfrm>
              <a:off x="3950" y="2217"/>
              <a:ext cx="18" cy="2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98" name="Rectangle 198"/>
            <p:cNvSpPr>
              <a:spLocks noChangeArrowheads="1"/>
            </p:cNvSpPr>
            <p:nvPr/>
          </p:nvSpPr>
          <p:spPr bwMode="auto">
            <a:xfrm>
              <a:off x="4832" y="2206"/>
              <a:ext cx="85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799" name="Rectangle 199"/>
            <p:cNvSpPr>
              <a:spLocks noChangeArrowheads="1"/>
            </p:cNvSpPr>
            <p:nvPr/>
          </p:nvSpPr>
          <p:spPr bwMode="auto">
            <a:xfrm>
              <a:off x="4820" y="2217"/>
              <a:ext cx="18" cy="2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00" name="Rectangle 200"/>
            <p:cNvSpPr>
              <a:spLocks noChangeArrowheads="1"/>
            </p:cNvSpPr>
            <p:nvPr/>
          </p:nvSpPr>
          <p:spPr bwMode="auto">
            <a:xfrm>
              <a:off x="5684" y="2212"/>
              <a:ext cx="17" cy="2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01" name="Rectangle 201"/>
            <p:cNvSpPr>
              <a:spLocks noChangeArrowheads="1"/>
            </p:cNvSpPr>
            <p:nvPr/>
          </p:nvSpPr>
          <p:spPr bwMode="auto">
            <a:xfrm>
              <a:off x="972" y="2443"/>
              <a:ext cx="125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02" name="Rectangle 202"/>
            <p:cNvSpPr>
              <a:spLocks noChangeArrowheads="1"/>
            </p:cNvSpPr>
            <p:nvPr/>
          </p:nvSpPr>
          <p:spPr bwMode="auto">
            <a:xfrm>
              <a:off x="960" y="2449"/>
              <a:ext cx="18" cy="2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03" name="Rectangle 203"/>
            <p:cNvSpPr>
              <a:spLocks noChangeArrowheads="1"/>
            </p:cNvSpPr>
            <p:nvPr/>
          </p:nvSpPr>
          <p:spPr bwMode="auto">
            <a:xfrm>
              <a:off x="2223" y="2443"/>
              <a:ext cx="876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04" name="Rectangle 205"/>
            <p:cNvSpPr>
              <a:spLocks noChangeArrowheads="1"/>
            </p:cNvSpPr>
            <p:nvPr/>
          </p:nvSpPr>
          <p:spPr bwMode="auto">
            <a:xfrm>
              <a:off x="2211" y="2454"/>
              <a:ext cx="18" cy="2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05" name="Rectangle 206"/>
            <p:cNvSpPr>
              <a:spLocks noChangeArrowheads="1"/>
            </p:cNvSpPr>
            <p:nvPr/>
          </p:nvSpPr>
          <p:spPr bwMode="auto">
            <a:xfrm>
              <a:off x="3093" y="2443"/>
              <a:ext cx="87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06" name="Rectangle 207"/>
            <p:cNvSpPr>
              <a:spLocks noChangeArrowheads="1"/>
            </p:cNvSpPr>
            <p:nvPr/>
          </p:nvSpPr>
          <p:spPr bwMode="auto">
            <a:xfrm>
              <a:off x="3081" y="2454"/>
              <a:ext cx="18" cy="2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07" name="Rectangle 208"/>
            <p:cNvSpPr>
              <a:spLocks noChangeArrowheads="1"/>
            </p:cNvSpPr>
            <p:nvPr/>
          </p:nvSpPr>
          <p:spPr bwMode="auto">
            <a:xfrm>
              <a:off x="3962" y="2443"/>
              <a:ext cx="876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08" name="Rectangle 209"/>
            <p:cNvSpPr>
              <a:spLocks noChangeArrowheads="1"/>
            </p:cNvSpPr>
            <p:nvPr/>
          </p:nvSpPr>
          <p:spPr bwMode="auto">
            <a:xfrm>
              <a:off x="3950" y="2454"/>
              <a:ext cx="18" cy="2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09" name="Rectangle 210"/>
            <p:cNvSpPr>
              <a:spLocks noChangeArrowheads="1"/>
            </p:cNvSpPr>
            <p:nvPr/>
          </p:nvSpPr>
          <p:spPr bwMode="auto">
            <a:xfrm>
              <a:off x="4832" y="2443"/>
              <a:ext cx="85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10" name="Rectangle 211"/>
            <p:cNvSpPr>
              <a:spLocks noChangeArrowheads="1"/>
            </p:cNvSpPr>
            <p:nvPr/>
          </p:nvSpPr>
          <p:spPr bwMode="auto">
            <a:xfrm>
              <a:off x="4820" y="2454"/>
              <a:ext cx="18" cy="2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11" name="Rectangle 212"/>
            <p:cNvSpPr>
              <a:spLocks noChangeArrowheads="1"/>
            </p:cNvSpPr>
            <p:nvPr/>
          </p:nvSpPr>
          <p:spPr bwMode="auto">
            <a:xfrm>
              <a:off x="5684" y="2449"/>
              <a:ext cx="17" cy="2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12" name="Rectangle 213"/>
            <p:cNvSpPr>
              <a:spLocks noChangeArrowheads="1"/>
            </p:cNvSpPr>
            <p:nvPr/>
          </p:nvSpPr>
          <p:spPr bwMode="auto">
            <a:xfrm>
              <a:off x="972" y="2680"/>
              <a:ext cx="125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13" name="Rectangle 214"/>
            <p:cNvSpPr>
              <a:spLocks noChangeArrowheads="1"/>
            </p:cNvSpPr>
            <p:nvPr/>
          </p:nvSpPr>
          <p:spPr bwMode="auto">
            <a:xfrm>
              <a:off x="960" y="2686"/>
              <a:ext cx="18" cy="2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14" name="Rectangle 215"/>
            <p:cNvSpPr>
              <a:spLocks noChangeArrowheads="1"/>
            </p:cNvSpPr>
            <p:nvPr/>
          </p:nvSpPr>
          <p:spPr bwMode="auto">
            <a:xfrm>
              <a:off x="2223" y="2680"/>
              <a:ext cx="876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15" name="Rectangle 216"/>
            <p:cNvSpPr>
              <a:spLocks noChangeArrowheads="1"/>
            </p:cNvSpPr>
            <p:nvPr/>
          </p:nvSpPr>
          <p:spPr bwMode="auto">
            <a:xfrm>
              <a:off x="2211" y="2691"/>
              <a:ext cx="18" cy="22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16" name="Rectangle 217"/>
            <p:cNvSpPr>
              <a:spLocks noChangeArrowheads="1"/>
            </p:cNvSpPr>
            <p:nvPr/>
          </p:nvSpPr>
          <p:spPr bwMode="auto">
            <a:xfrm>
              <a:off x="3093" y="2680"/>
              <a:ext cx="87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17" name="Rectangle 218"/>
            <p:cNvSpPr>
              <a:spLocks noChangeArrowheads="1"/>
            </p:cNvSpPr>
            <p:nvPr/>
          </p:nvSpPr>
          <p:spPr bwMode="auto">
            <a:xfrm>
              <a:off x="3081" y="2691"/>
              <a:ext cx="18" cy="22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18" name="Rectangle 219"/>
            <p:cNvSpPr>
              <a:spLocks noChangeArrowheads="1"/>
            </p:cNvSpPr>
            <p:nvPr/>
          </p:nvSpPr>
          <p:spPr bwMode="auto">
            <a:xfrm>
              <a:off x="3962" y="2680"/>
              <a:ext cx="876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19" name="Rectangle 220"/>
            <p:cNvSpPr>
              <a:spLocks noChangeArrowheads="1"/>
            </p:cNvSpPr>
            <p:nvPr/>
          </p:nvSpPr>
          <p:spPr bwMode="auto">
            <a:xfrm>
              <a:off x="3950" y="2691"/>
              <a:ext cx="18" cy="22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20" name="Rectangle 221"/>
            <p:cNvSpPr>
              <a:spLocks noChangeArrowheads="1"/>
            </p:cNvSpPr>
            <p:nvPr/>
          </p:nvSpPr>
          <p:spPr bwMode="auto">
            <a:xfrm>
              <a:off x="4832" y="2680"/>
              <a:ext cx="85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21" name="Rectangle 222"/>
            <p:cNvSpPr>
              <a:spLocks noChangeArrowheads="1"/>
            </p:cNvSpPr>
            <p:nvPr/>
          </p:nvSpPr>
          <p:spPr bwMode="auto">
            <a:xfrm>
              <a:off x="4820" y="2691"/>
              <a:ext cx="18" cy="22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22" name="Rectangle 223"/>
            <p:cNvSpPr>
              <a:spLocks noChangeArrowheads="1"/>
            </p:cNvSpPr>
            <p:nvPr/>
          </p:nvSpPr>
          <p:spPr bwMode="auto">
            <a:xfrm>
              <a:off x="5684" y="2686"/>
              <a:ext cx="17" cy="2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23" name="Rectangle 224"/>
            <p:cNvSpPr>
              <a:spLocks noChangeArrowheads="1"/>
            </p:cNvSpPr>
            <p:nvPr/>
          </p:nvSpPr>
          <p:spPr bwMode="auto">
            <a:xfrm>
              <a:off x="972" y="2912"/>
              <a:ext cx="125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24" name="Rectangle 225"/>
            <p:cNvSpPr>
              <a:spLocks noChangeArrowheads="1"/>
            </p:cNvSpPr>
            <p:nvPr/>
          </p:nvSpPr>
          <p:spPr bwMode="auto">
            <a:xfrm>
              <a:off x="960" y="2918"/>
              <a:ext cx="18" cy="2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25" name="Rectangle 226"/>
            <p:cNvSpPr>
              <a:spLocks noChangeArrowheads="1"/>
            </p:cNvSpPr>
            <p:nvPr/>
          </p:nvSpPr>
          <p:spPr bwMode="auto">
            <a:xfrm>
              <a:off x="2223" y="2912"/>
              <a:ext cx="876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26" name="Rectangle 227"/>
            <p:cNvSpPr>
              <a:spLocks noChangeArrowheads="1"/>
            </p:cNvSpPr>
            <p:nvPr/>
          </p:nvSpPr>
          <p:spPr bwMode="auto">
            <a:xfrm>
              <a:off x="2211" y="2923"/>
              <a:ext cx="18" cy="2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27" name="Rectangle 228"/>
            <p:cNvSpPr>
              <a:spLocks noChangeArrowheads="1"/>
            </p:cNvSpPr>
            <p:nvPr/>
          </p:nvSpPr>
          <p:spPr bwMode="auto">
            <a:xfrm>
              <a:off x="3093" y="2912"/>
              <a:ext cx="87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28" name="Rectangle 229"/>
            <p:cNvSpPr>
              <a:spLocks noChangeArrowheads="1"/>
            </p:cNvSpPr>
            <p:nvPr/>
          </p:nvSpPr>
          <p:spPr bwMode="auto">
            <a:xfrm>
              <a:off x="3081" y="2923"/>
              <a:ext cx="18" cy="2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29" name="Rectangle 230"/>
            <p:cNvSpPr>
              <a:spLocks noChangeArrowheads="1"/>
            </p:cNvSpPr>
            <p:nvPr/>
          </p:nvSpPr>
          <p:spPr bwMode="auto">
            <a:xfrm>
              <a:off x="3962" y="2912"/>
              <a:ext cx="876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30" name="Rectangle 231"/>
            <p:cNvSpPr>
              <a:spLocks noChangeArrowheads="1"/>
            </p:cNvSpPr>
            <p:nvPr/>
          </p:nvSpPr>
          <p:spPr bwMode="auto">
            <a:xfrm>
              <a:off x="3950" y="2923"/>
              <a:ext cx="18" cy="2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31" name="Rectangle 232"/>
            <p:cNvSpPr>
              <a:spLocks noChangeArrowheads="1"/>
            </p:cNvSpPr>
            <p:nvPr/>
          </p:nvSpPr>
          <p:spPr bwMode="auto">
            <a:xfrm>
              <a:off x="4832" y="2912"/>
              <a:ext cx="85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32" name="Rectangle 233"/>
            <p:cNvSpPr>
              <a:spLocks noChangeArrowheads="1"/>
            </p:cNvSpPr>
            <p:nvPr/>
          </p:nvSpPr>
          <p:spPr bwMode="auto">
            <a:xfrm>
              <a:off x="4820" y="2923"/>
              <a:ext cx="18" cy="2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33" name="Rectangle 234"/>
            <p:cNvSpPr>
              <a:spLocks noChangeArrowheads="1"/>
            </p:cNvSpPr>
            <p:nvPr/>
          </p:nvSpPr>
          <p:spPr bwMode="auto">
            <a:xfrm>
              <a:off x="5684" y="2918"/>
              <a:ext cx="17" cy="2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34" name="Rectangle 235"/>
            <p:cNvSpPr>
              <a:spLocks noChangeArrowheads="1"/>
            </p:cNvSpPr>
            <p:nvPr/>
          </p:nvSpPr>
          <p:spPr bwMode="auto">
            <a:xfrm>
              <a:off x="972" y="3149"/>
              <a:ext cx="125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35" name="Rectangle 236"/>
            <p:cNvSpPr>
              <a:spLocks noChangeArrowheads="1"/>
            </p:cNvSpPr>
            <p:nvPr/>
          </p:nvSpPr>
          <p:spPr bwMode="auto">
            <a:xfrm>
              <a:off x="960" y="3386"/>
              <a:ext cx="1263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36" name="Rectangle 237"/>
            <p:cNvSpPr>
              <a:spLocks noChangeArrowheads="1"/>
            </p:cNvSpPr>
            <p:nvPr/>
          </p:nvSpPr>
          <p:spPr bwMode="auto">
            <a:xfrm>
              <a:off x="960" y="3155"/>
              <a:ext cx="18" cy="2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37" name="Rectangle 238"/>
            <p:cNvSpPr>
              <a:spLocks noChangeArrowheads="1"/>
            </p:cNvSpPr>
            <p:nvPr/>
          </p:nvSpPr>
          <p:spPr bwMode="auto">
            <a:xfrm>
              <a:off x="2223" y="3149"/>
              <a:ext cx="876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38" name="Rectangle 239"/>
            <p:cNvSpPr>
              <a:spLocks noChangeArrowheads="1"/>
            </p:cNvSpPr>
            <p:nvPr/>
          </p:nvSpPr>
          <p:spPr bwMode="auto">
            <a:xfrm>
              <a:off x="2217" y="3386"/>
              <a:ext cx="876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39" name="Rectangle 240"/>
            <p:cNvSpPr>
              <a:spLocks noChangeArrowheads="1"/>
            </p:cNvSpPr>
            <p:nvPr/>
          </p:nvSpPr>
          <p:spPr bwMode="auto">
            <a:xfrm>
              <a:off x="2217" y="3160"/>
              <a:ext cx="12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40" name="Rectangle 241"/>
            <p:cNvSpPr>
              <a:spLocks noChangeArrowheads="1"/>
            </p:cNvSpPr>
            <p:nvPr/>
          </p:nvSpPr>
          <p:spPr bwMode="auto">
            <a:xfrm>
              <a:off x="3093" y="3149"/>
              <a:ext cx="87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41" name="Rectangle 242"/>
            <p:cNvSpPr>
              <a:spLocks noChangeArrowheads="1"/>
            </p:cNvSpPr>
            <p:nvPr/>
          </p:nvSpPr>
          <p:spPr bwMode="auto">
            <a:xfrm>
              <a:off x="3087" y="3386"/>
              <a:ext cx="87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42" name="Rectangle 243"/>
            <p:cNvSpPr>
              <a:spLocks noChangeArrowheads="1"/>
            </p:cNvSpPr>
            <p:nvPr/>
          </p:nvSpPr>
          <p:spPr bwMode="auto">
            <a:xfrm>
              <a:off x="3087" y="3160"/>
              <a:ext cx="12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43" name="Rectangle 244"/>
            <p:cNvSpPr>
              <a:spLocks noChangeArrowheads="1"/>
            </p:cNvSpPr>
            <p:nvPr/>
          </p:nvSpPr>
          <p:spPr bwMode="auto">
            <a:xfrm>
              <a:off x="3962" y="3149"/>
              <a:ext cx="876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44" name="Rectangle 245"/>
            <p:cNvSpPr>
              <a:spLocks noChangeArrowheads="1"/>
            </p:cNvSpPr>
            <p:nvPr/>
          </p:nvSpPr>
          <p:spPr bwMode="auto">
            <a:xfrm>
              <a:off x="3956" y="3386"/>
              <a:ext cx="876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45" name="Rectangle 246"/>
            <p:cNvSpPr>
              <a:spLocks noChangeArrowheads="1"/>
            </p:cNvSpPr>
            <p:nvPr/>
          </p:nvSpPr>
          <p:spPr bwMode="auto">
            <a:xfrm>
              <a:off x="3956" y="3160"/>
              <a:ext cx="12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46" name="Rectangle 247"/>
            <p:cNvSpPr>
              <a:spLocks noChangeArrowheads="1"/>
            </p:cNvSpPr>
            <p:nvPr/>
          </p:nvSpPr>
          <p:spPr bwMode="auto">
            <a:xfrm>
              <a:off x="4832" y="3149"/>
              <a:ext cx="85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47" name="Rectangle 248"/>
            <p:cNvSpPr>
              <a:spLocks noChangeArrowheads="1"/>
            </p:cNvSpPr>
            <p:nvPr/>
          </p:nvSpPr>
          <p:spPr bwMode="auto">
            <a:xfrm>
              <a:off x="4826" y="3386"/>
              <a:ext cx="875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48" name="Rectangle 249"/>
            <p:cNvSpPr>
              <a:spLocks noChangeArrowheads="1"/>
            </p:cNvSpPr>
            <p:nvPr/>
          </p:nvSpPr>
          <p:spPr bwMode="auto">
            <a:xfrm>
              <a:off x="4826" y="3160"/>
              <a:ext cx="12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49" name="Rectangle 250"/>
            <p:cNvSpPr>
              <a:spLocks noChangeArrowheads="1"/>
            </p:cNvSpPr>
            <p:nvPr/>
          </p:nvSpPr>
          <p:spPr bwMode="auto">
            <a:xfrm>
              <a:off x="5684" y="3155"/>
              <a:ext cx="17" cy="2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850" name="Text Box 3"/>
            <p:cNvSpPr txBox="1">
              <a:spLocks noChangeArrowheads="1"/>
            </p:cNvSpPr>
            <p:nvPr/>
          </p:nvSpPr>
          <p:spPr bwMode="auto">
            <a:xfrm>
              <a:off x="960" y="1028"/>
              <a:ext cx="480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</a:rPr>
                <a:t>Sample Mini-Game Scoreboard for the Ups &amp; Downs Sales Department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1668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Checklist for a Good Mini-Game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40325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sz="2400" dirty="0" smtClean="0"/>
              <a:t>Establish clear line of sight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sz="2400" dirty="0" smtClean="0"/>
              <a:t>Rules are clear &amp; simple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sz="2400" dirty="0" smtClean="0"/>
              <a:t>Easily measured &amp; scored with a simple, meaningful scoreboard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sz="2400" dirty="0" smtClean="0"/>
              <a:t>Scorekeeper to settle disputes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sz="2400" dirty="0" smtClean="0"/>
              <a:t>Incorporate business training to aid understanding reasons for change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sz="2400" dirty="0" smtClean="0"/>
              <a:t>Frequent scoring for constant reinforcement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sz="2400" dirty="0" smtClean="0"/>
              <a:t>Competition against the problem, not each other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sz="2400" dirty="0" smtClean="0"/>
              <a:t>Scoring rewards positive outcomes, rather than penalty scoring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16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Benefits Of Sharing Financials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sz="2400" dirty="0" smtClean="0"/>
              <a:t>Improves trust &amp; creates a common language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sz="2400" dirty="0" smtClean="0"/>
              <a:t>Stronger feelings of ownership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sz="2400" dirty="0" smtClean="0"/>
              <a:t>Facilitates  communication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sz="2400" dirty="0" smtClean="0"/>
              <a:t>Intelligent decision making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sz="2400" dirty="0" smtClean="0"/>
              <a:t>Breaks down barriers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sz="2400" dirty="0" smtClean="0"/>
              <a:t>Reasons behind the actions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sz="2400" dirty="0" smtClean="0"/>
              <a:t>Encourages involvement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17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838200"/>
            <a:ext cx="8524875" cy="5562600"/>
          </a:xfrm>
        </p:spPr>
        <p:txBody>
          <a:bodyPr/>
          <a:lstStyle/>
          <a:p>
            <a:pPr marL="0" indent="0" algn="ctr"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  <a:defRPr/>
            </a:pPr>
            <a:r>
              <a:rPr lang="en-US" sz="2800" dirty="0" smtClean="0"/>
              <a:t>Victor Aspengren</a:t>
            </a:r>
          </a:p>
          <a:p>
            <a:pPr marL="0" indent="0" algn="ctr">
              <a:buNone/>
              <a:defRPr/>
            </a:pPr>
            <a:r>
              <a:rPr lang="en-US" sz="2800" dirty="0" smtClean="0"/>
              <a:t>Prairie Capital Advisors, Inc.</a:t>
            </a:r>
          </a:p>
          <a:p>
            <a:pPr marL="0" indent="0" algn="ctr">
              <a:buNone/>
              <a:defRPr/>
            </a:pPr>
            <a:r>
              <a:rPr lang="en-US" sz="2800" dirty="0" smtClean="0">
                <a:hlinkClick r:id="rId3"/>
              </a:rPr>
              <a:t>vaspengren@prairiecap.com</a:t>
            </a:r>
            <a:endParaRPr lang="en-US" sz="2800" dirty="0" smtClean="0"/>
          </a:p>
          <a:p>
            <a:pPr marL="0" indent="0" algn="ctr">
              <a:buNone/>
              <a:defRPr/>
            </a:pPr>
            <a:r>
              <a:rPr lang="en-US" sz="2800" dirty="0" smtClean="0">
                <a:hlinkClick r:id="rId4"/>
              </a:rPr>
              <a:t>www.prairiecap.com</a:t>
            </a:r>
            <a:endParaRPr lang="en-US" sz="2800" dirty="0" smtClean="0"/>
          </a:p>
          <a:p>
            <a:pPr marL="0" indent="0" algn="ctr">
              <a:buNone/>
              <a:defRPr/>
            </a:pPr>
            <a:r>
              <a:rPr lang="en-US" sz="2800" dirty="0" smtClean="0"/>
              <a:t>515-689-5969</a:t>
            </a:r>
          </a:p>
        </p:txBody>
      </p:sp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Contact Information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394450"/>
            <a:ext cx="2143125" cy="457200"/>
          </a:xfrm>
        </p:spPr>
        <p:txBody>
          <a:bodyPr/>
          <a:lstStyle/>
          <a:p>
            <a:pPr algn="l">
              <a:defRPr/>
            </a:pPr>
            <a:endParaRPr lang="en-US" b="0" dirty="0"/>
          </a:p>
          <a:p>
            <a:pPr algn="l">
              <a:defRPr/>
            </a:pPr>
            <a:r>
              <a:rPr lang="en-US" b="0" dirty="0">
                <a:latin typeface="Arial" charset="0"/>
              </a:rPr>
              <a:t>Page </a:t>
            </a:r>
            <a:fld id="{D74EA121-81E7-493A-87FB-4D447B2D4ED4}" type="slidenum">
              <a:rPr lang="en-US" b="0">
                <a:latin typeface="Arial" charset="0"/>
              </a:rPr>
              <a:pPr algn="l">
                <a:defRPr/>
              </a:pPr>
              <a:t>23</a:t>
            </a:fld>
            <a:endParaRPr lang="en-US" b="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14399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Barriers To Good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People do not feel safe</a:t>
            </a:r>
          </a:p>
          <a:p>
            <a:pPr eaLnBrk="1" hangingPunct="1"/>
            <a:r>
              <a:rPr lang="en-US" sz="2400" dirty="0" smtClean="0"/>
              <a:t>Lack of trust</a:t>
            </a:r>
          </a:p>
          <a:p>
            <a:pPr eaLnBrk="1" hangingPunct="1"/>
            <a:r>
              <a:rPr lang="en-US" sz="2400" dirty="0" smtClean="0"/>
              <a:t>Poor communication</a:t>
            </a:r>
          </a:p>
          <a:p>
            <a:pPr eaLnBrk="1" hangingPunct="1"/>
            <a:r>
              <a:rPr lang="en-US" sz="2400" dirty="0" smtClean="0"/>
              <a:t>Not understanding the numbers of business</a:t>
            </a:r>
          </a:p>
          <a:p>
            <a:pPr eaLnBrk="1" hangingPunct="1"/>
            <a:r>
              <a:rPr lang="en-US" sz="2400" dirty="0" smtClean="0"/>
              <a:t>Lack of education/training</a:t>
            </a:r>
          </a:p>
          <a:p>
            <a:pPr eaLnBrk="1" hangingPunct="1"/>
            <a:r>
              <a:rPr lang="en-US" sz="2400" dirty="0" smtClean="0"/>
              <a:t>The blame game</a:t>
            </a:r>
          </a:p>
          <a:p>
            <a:pPr eaLnBrk="1" hangingPunct="1"/>
            <a:r>
              <a:rPr lang="en-US" sz="2400" dirty="0" smtClean="0"/>
              <a:t>Gossip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51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Joys Of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Feels like family</a:t>
            </a:r>
          </a:p>
          <a:p>
            <a:pPr eaLnBrk="1" hangingPunct="1"/>
            <a:r>
              <a:rPr lang="en-US" sz="2400" dirty="0" smtClean="0"/>
              <a:t>Great friendships</a:t>
            </a:r>
          </a:p>
          <a:p>
            <a:pPr eaLnBrk="1" hangingPunct="1"/>
            <a:r>
              <a:rPr lang="en-US" sz="2400" dirty="0" smtClean="0"/>
              <a:t>Share in ownership</a:t>
            </a:r>
          </a:p>
          <a:p>
            <a:pPr eaLnBrk="1" hangingPunct="1"/>
            <a:r>
              <a:rPr lang="en-US" sz="2400" dirty="0" smtClean="0"/>
              <a:t>Personal growth</a:t>
            </a:r>
          </a:p>
          <a:p>
            <a:pPr eaLnBrk="1" hangingPunct="1"/>
            <a:r>
              <a:rPr lang="en-US" sz="2400" dirty="0" smtClean="0"/>
              <a:t>Having fun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5257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Where Would You Invest</a:t>
            </a:r>
          </a:p>
        </p:txBody>
      </p:sp>
      <p:pic>
        <p:nvPicPr>
          <p:cNvPr id="8195" name="Content Placeholder 5" descr="company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1288" y="2070100"/>
            <a:ext cx="4154487" cy="3000375"/>
          </a:xfrm>
          <a:ln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196" name="Picture 5" descr="compan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5" y="2070100"/>
            <a:ext cx="4181475" cy="3000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52575" y="5372100"/>
            <a:ext cx="19716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Just a job…..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0275" y="5372100"/>
            <a:ext cx="2286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People </a:t>
            </a:r>
            <a:r>
              <a:rPr lang="en-US" sz="2400" dirty="0" smtClean="0">
                <a:latin typeface="+mn-lt"/>
              </a:rPr>
              <a:t>think, </a:t>
            </a:r>
            <a:r>
              <a:rPr lang="en-US" sz="2400" dirty="0">
                <a:latin typeface="+mn-lt"/>
              </a:rPr>
              <a:t>act and feel like owners</a:t>
            </a:r>
          </a:p>
        </p:txBody>
      </p:sp>
    </p:spTree>
    <p:extLst>
      <p:ext uri="{BB962C8B-B14F-4D97-AF65-F5344CB8AC3E}">
        <p14:creationId xmlns:p14="http://schemas.microsoft.com/office/powerpoint/2010/main" val="2332069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What Open Book Is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24874" cy="5486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CC0000"/>
                </a:solidFill>
              </a:rPr>
              <a:t>Every Employee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D21034"/>
                </a:solidFill>
              </a:rPr>
              <a:t> </a:t>
            </a:r>
            <a:r>
              <a:rPr lang="en-US" altLang="en-US" sz="2400" dirty="0" smtClean="0"/>
              <a:t>is given the measures of business success and taught to understand them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 is expected to use their knowledge to improve performance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 has a direct stake in the company's success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0956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What Open Book Is Not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Program-of-the-Month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Total disclosure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Rigid formula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Entitlement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dirty="0" smtClean="0"/>
              <a:t>Equity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9797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23850" y="76201"/>
            <a:ext cx="8562975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800" dirty="0" smtClean="0"/>
              <a:t>The Great Game of Business Model</a:t>
            </a:r>
          </a:p>
        </p:txBody>
      </p:sp>
      <p:pic>
        <p:nvPicPr>
          <p:cNvPr id="11267" name="Picture 6" descr="CRIT#_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0975" y="1323975"/>
            <a:ext cx="8839200" cy="4876800"/>
          </a:xfrm>
        </p:spPr>
      </p:pic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5791200"/>
            <a:ext cx="1676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712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The Great Game of Business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24874" cy="5257800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dirty="0" smtClean="0"/>
              <a:t>Critical Number – Operational or financial number that represents a weakness or vulnerability that if not addressed and corrected will negatively impact the overall performance  and long-term security of the business.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en-US" dirty="0" smtClean="0"/>
              <a:t>It is a weakness or vulnerability, measurable, performance yardstick and a rallying point.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8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ln>
          <a:headEnd/>
          <a:tailEnd/>
        </a:ln>
      </a:spPr>
      <a:bodyPr>
        <a:spAutoFit/>
      </a:bodyPr>
      <a:lstStyle>
        <a:defPPr algn="ctr">
          <a:defRPr sz="2800" b="1" dirty="0" smtClean="0">
            <a:latin typeface="Arial" pitchFamily="34" charset="0"/>
            <a:cs typeface="Arial" pitchFamily="34" charset="0"/>
          </a:defRPr>
        </a:defPPr>
      </a:lstStyle>
      <a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12961</TotalTime>
  <Words>867</Words>
  <Application>Microsoft Macintosh PowerPoint</Application>
  <PresentationFormat>On-screen Show (4:3)</PresentationFormat>
  <Paragraphs>260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Sharing Financial Information with Employee Owners</vt:lpstr>
      <vt:lpstr>The Purpose Of A Business </vt:lpstr>
      <vt:lpstr>Barriers To Good Business</vt:lpstr>
      <vt:lpstr>Joys Of Business</vt:lpstr>
      <vt:lpstr>Where Would You Invest</vt:lpstr>
      <vt:lpstr>What Open Book Is</vt:lpstr>
      <vt:lpstr>What Open Book Is Not</vt:lpstr>
      <vt:lpstr>The Great Game of Business Model</vt:lpstr>
      <vt:lpstr>The Great Game of Business </vt:lpstr>
      <vt:lpstr>The Critical Number</vt:lpstr>
      <vt:lpstr>The  Critical Number</vt:lpstr>
      <vt:lpstr>Practices of the Game</vt:lpstr>
      <vt:lpstr>Follow The Action &amp; Keep Score </vt:lpstr>
      <vt:lpstr>PowerPoint Presentation</vt:lpstr>
      <vt:lpstr>The Huddle</vt:lpstr>
      <vt:lpstr>Bonus Plan</vt:lpstr>
      <vt:lpstr>Bonus Plan</vt:lpstr>
      <vt:lpstr>Developing Mini-Games </vt:lpstr>
      <vt:lpstr>Potential Mini-Game Targets </vt:lpstr>
      <vt:lpstr>PowerPoint Presentation</vt:lpstr>
      <vt:lpstr>Checklist for a Good Mini-Game </vt:lpstr>
      <vt:lpstr>Benefits Of Sharing Financials </vt:lpstr>
      <vt:lpstr>Contact Information</vt:lpstr>
    </vt:vector>
  </TitlesOfParts>
  <Company>Prairie Capital Advisors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Report Format and Logo Below</dc:title>
  <dc:creator>Tim Witt</dc:creator>
  <cp:lastModifiedBy>J Crystal</cp:lastModifiedBy>
  <cp:revision>834</cp:revision>
  <dcterms:created xsi:type="dcterms:W3CDTF">2008-02-07T19:12:52Z</dcterms:created>
  <dcterms:modified xsi:type="dcterms:W3CDTF">2012-06-18T20:45:31Z</dcterms:modified>
</cp:coreProperties>
</file>