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340" r:id="rId3"/>
    <p:sldId id="341" r:id="rId4"/>
    <p:sldId id="342" r:id="rId5"/>
    <p:sldId id="339" r:id="rId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345C8C"/>
    <a:srgbClr val="5D9732"/>
    <a:srgbClr val="7F7F7F"/>
    <a:srgbClr val="8F807D"/>
    <a:srgbClr val="F0A638"/>
    <a:srgbClr val="606370"/>
    <a:srgbClr val="6F9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9648" autoAdjust="0"/>
  </p:normalViewPr>
  <p:slideViewPr>
    <p:cSldViewPr>
      <p:cViewPr varScale="1">
        <p:scale>
          <a:sx n="136" d="100"/>
          <a:sy n="136" d="100"/>
        </p:scale>
        <p:origin x="-1344" y="-96"/>
      </p:cViewPr>
      <p:guideLst>
        <p:guide orient="horz" pos="1566"/>
        <p:guide orient="horz" pos="480"/>
        <p:guide orient="horz" pos="3984"/>
        <p:guide orient="horz" pos="2976"/>
        <p:guide orient="horz" pos="768"/>
        <p:guide pos="802"/>
        <p:guide pos="240"/>
        <p:guide pos="5616"/>
        <p:guide pos="3048"/>
      </p:guideLst>
    </p:cSldViewPr>
  </p:slideViewPr>
  <p:outlineViewPr>
    <p:cViewPr>
      <p:scale>
        <a:sx n="33" d="100"/>
        <a:sy n="33" d="100"/>
      </p:scale>
      <p:origin x="0" y="13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568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7A07C1-42C7-4F1D-89ED-F4F09FDA0ACD}" type="datetimeFigureOut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4" tIns="46630" rIns="93254" bIns="466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4" y="4421035"/>
            <a:ext cx="5615299" cy="4187506"/>
          </a:xfrm>
          <a:prstGeom prst="rect">
            <a:avLst/>
          </a:prstGeom>
        </p:spPr>
        <p:txBody>
          <a:bodyPr vert="horz" lIns="93254" tIns="46630" rIns="93254" bIns="466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568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0E9BB-52A6-42EC-83FA-4851C4F64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8B58F-4616-4380-8AA5-783796AB30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6553200" y="1214437"/>
            <a:ext cx="22860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1981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5829697" y="1409303"/>
            <a:ext cx="1143000" cy="79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8681-40BE-413A-94E7-E7CCF4C49A1A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B51C-1569-431C-9091-2A0032DBC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1F0-86A1-43AC-A8F1-806472AA1B75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E0B6-BB79-4295-A56D-4A9B04471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24874" cy="5562600"/>
          </a:xfrm>
          <a:ln>
            <a:noFill/>
          </a:ln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q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15350" cy="596900"/>
          </a:xfrm>
        </p:spPr>
        <p:txBody>
          <a:bodyPr>
            <a:normAutofit/>
          </a:bodyPr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8305800" y="0"/>
            <a:ext cx="838200" cy="365125"/>
          </a:xfrm>
        </p:spPr>
        <p:txBody>
          <a:bodyPr/>
          <a:lstStyle>
            <a:lvl1pPr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7D1D514-482A-4462-9655-03A9E65B2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760412"/>
            <a:ext cx="8915400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100" y="6464300"/>
            <a:ext cx="152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3124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4C2A-E792-4126-B4A3-5207E08BA47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64E7-CA29-41DB-B48D-DC4DD795A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5A18-5FD3-4F98-A2C8-97081B1E2088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D328-0BA5-402C-A299-77C403D38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6"/>
          <p:cNvCxnSpPr/>
          <p:nvPr userDrawn="1"/>
        </p:nvCxnSpPr>
        <p:spPr>
          <a:xfrm>
            <a:off x="106363" y="760413"/>
            <a:ext cx="8824912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/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42E2-655C-4F38-A5D7-8CFD998CCCF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DD7B-DD37-4CF5-9CC9-0825F5871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AC53-AA9B-4393-AD88-D8ECD941AF1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C328-0071-4D67-A5C3-36D434DBA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4C9D-87EC-458B-92DA-833DC072B8C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9920-DE72-454D-8C72-36E6FEA1B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A2CF9-C4E9-4F4B-8572-1F95680A2343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 Slide </a:t>
            </a:r>
            <a:fld id="{7114A199-1693-4D7D-9B39-6C9C5C5C9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health/6195370/Happiness-the-new-currency-in-France.html" TargetMode="External"/><Relationship Id="rId4" Type="http://schemas.openxmlformats.org/officeDocument/2006/relationships/hyperlink" Target="http://en.wikipedia.org/wiki/Economic_growth" TargetMode="External"/><Relationship Id="rId5" Type="http://schemas.openxmlformats.org/officeDocument/2006/relationships/hyperlink" Target="http://steadystate.org/discover/envisioning-the-good-life/" TargetMode="External"/><Relationship Id="rId6" Type="http://schemas.openxmlformats.org/officeDocument/2006/relationships/hyperlink" Target="http://beyondgrowth.co.uk/" TargetMode="External"/><Relationship Id="rId7" Type="http://schemas.openxmlformats.org/officeDocument/2006/relationships/hyperlink" Target="http://steadystate.org/the-big-population-question/" TargetMode="External"/><Relationship Id="rId8" Type="http://schemas.openxmlformats.org/officeDocument/2006/relationships/hyperlink" Target="http://en.wikipedia.org/wiki/Ecological_economist" TargetMode="External"/><Relationship Id="rId9" Type="http://schemas.openxmlformats.org/officeDocument/2006/relationships/hyperlink" Target="http://beyondgrowth.co.uk/2009/12/01/share-the-wealth-or-create-more-the-simple-versi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adystaterevolution.org/sustainable-scale" TargetMode="External"/><Relationship Id="rId4" Type="http://schemas.openxmlformats.org/officeDocument/2006/relationships/hyperlink" Target="http://steadystaterevolution.org/fair-distribution/" TargetMode="External"/><Relationship Id="rId5" Type="http://schemas.openxmlformats.org/officeDocument/2006/relationships/hyperlink" Target="http://steadystate.org/discover/definition/" TargetMode="External"/><Relationship Id="rId6" Type="http://schemas.openxmlformats.org/officeDocument/2006/relationships/hyperlink" Target="http://steadystate.org/enough-is-enough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steadystat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aspengren@prairiecap.com" TargetMode="External"/><Relationship Id="rId4" Type="http://schemas.openxmlformats.org/officeDocument/2006/relationships/hyperlink" Target="http://www.prairiecap.com/" TargetMode="External"/><Relationship Id="rId5" Type="http://schemas.openxmlformats.org/officeDocument/2006/relationships/hyperlink" Target="mailto:pmillman@prairiecap.com" TargetMode="External"/><Relationship Id="rId6" Type="http://schemas.openxmlformats.org/officeDocument/2006/relationships/hyperlink" Target="http://www.chroma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019800" cy="13716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Sharing Ownership of the Future:  Employee Ownership and the Next Economy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Content Placeholder 3"/>
          <p:cNvSpPr>
            <a:spLocks noGrp="1"/>
          </p:cNvSpPr>
          <p:nvPr>
            <p:ph idx="10"/>
          </p:nvPr>
        </p:nvSpPr>
        <p:spPr>
          <a:xfrm>
            <a:off x="6553200" y="1447800"/>
            <a:ext cx="2590800" cy="3857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June 8, 2012</a:t>
            </a: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981200" y="1981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600" b="1" dirty="0" smtClean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Victor Aspengren</a:t>
            </a:r>
            <a:endParaRPr lang="en-US" sz="28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Prairie </a:t>
            </a:r>
            <a:r>
              <a:rPr lang="en-US" sz="2800" dirty="0">
                <a:cs typeface="Arial" charset="0"/>
              </a:rPr>
              <a:t>Capital Advisors, Inc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8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Paul Millman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Chroma Technology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800" dirty="0" smtClean="0">
                <a:cs typeface="Arial" charset="0"/>
              </a:rPr>
              <a:t>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0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</p:txBody>
      </p:sp>
      <p:pic>
        <p:nvPicPr>
          <p:cNvPr id="14342" name="Picture 8" descr="Prairie Capital Advisors Logo 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324600"/>
            <a:ext cx="21751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steady state economy is one focused </a:t>
            </a:r>
            <a:r>
              <a:rPr lang="en-US" dirty="0">
                <a:hlinkClick r:id="rId3"/>
              </a:rPr>
              <a:t>on better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not bigger</a:t>
            </a:r>
            <a:r>
              <a:rPr lang="en-US" dirty="0"/>
              <a:t> – </a:t>
            </a:r>
            <a:r>
              <a:rPr lang="en-US" dirty="0">
                <a:hlinkClick r:id="rId5"/>
              </a:rPr>
              <a:t>qualitative growth</a:t>
            </a:r>
            <a:r>
              <a:rPr lang="en-US" dirty="0"/>
              <a:t> instead of quantitative growth. We will have to get </a:t>
            </a:r>
            <a:r>
              <a:rPr lang="en-US" dirty="0">
                <a:hlinkClick r:id="rId6"/>
              </a:rPr>
              <a:t>beyond growth</a:t>
            </a:r>
            <a:r>
              <a:rPr lang="en-US" dirty="0"/>
              <a:t> as a society in order to realize a </a:t>
            </a:r>
            <a:r>
              <a:rPr lang="en-US" dirty="0">
                <a:hlinkClick r:id="rId7"/>
              </a:rPr>
              <a:t>sustainable future</a:t>
            </a:r>
            <a:r>
              <a:rPr lang="en-US" dirty="0"/>
              <a:t>. </a:t>
            </a:r>
          </a:p>
          <a:p>
            <a:r>
              <a:rPr lang="en-US" dirty="0"/>
              <a:t>This type of economy is classified by </a:t>
            </a:r>
            <a:r>
              <a:rPr lang="en-US" dirty="0">
                <a:hlinkClick r:id="rId8"/>
              </a:rPr>
              <a:t>ecological economists</a:t>
            </a:r>
            <a:r>
              <a:rPr lang="en-US" dirty="0"/>
              <a:t> as a “steady state economy.” This is not to imply that it would be stagnant – far from it. A more technical definition is “dynamic equilibrium of the macro-economy at a sustainable scale.” Just as a forest does not need to get exponentially bigger, our economy would function within the biophysical limits of the ecosystem. The forest is alive, always changing, always developing – but it’s overall </a:t>
            </a:r>
            <a:r>
              <a:rPr lang="en-US" dirty="0">
                <a:hlinkClick r:id="rId9"/>
              </a:rPr>
              <a:t>dimensions do not change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Economy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6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main concepts or pillars of the steady state economy:</a:t>
            </a:r>
          </a:p>
          <a:p>
            <a:r>
              <a:rPr lang="en-US" dirty="0">
                <a:hlinkClick r:id="rId3"/>
              </a:rPr>
              <a:t>Sustainable Scale</a:t>
            </a:r>
            <a:r>
              <a:rPr lang="en-US" dirty="0"/>
              <a:t>: Creating an economy that can maintain it’s production and consumption on a level at or below the Earth’s ability to renew resources and absorb waste. </a:t>
            </a:r>
          </a:p>
          <a:p>
            <a:r>
              <a:rPr lang="en-US" dirty="0">
                <a:hlinkClick r:id="rId4"/>
              </a:rPr>
              <a:t>Fair Distribution</a:t>
            </a:r>
            <a:r>
              <a:rPr lang="en-US" dirty="0"/>
              <a:t>: A steady state economy must not simply be sustainable from a biophysical standpoint, but also from a social standpoint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hlinkClick r:id="rId5"/>
              </a:rPr>
              <a:t>Efficient Allocation</a:t>
            </a:r>
            <a:r>
              <a:rPr lang="en-US" dirty="0"/>
              <a:t>: The more efficient our economy functions the better use of resources and time we can allocate.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High </a:t>
            </a:r>
            <a:r>
              <a:rPr lang="en-US" dirty="0">
                <a:hlinkClick r:id="rId6"/>
              </a:rPr>
              <a:t>Quality of Life</a:t>
            </a:r>
            <a:r>
              <a:rPr lang="en-US" dirty="0"/>
              <a:t>: What is the true purpose of creating a society and economy if not to give us a high quality of life? In a steady state economy this is not a weak side effect of the economy but an actual goal and purpose of the economy.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Economy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0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3"/>
              </a:rPr>
              <a:t>www.steadystate.org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0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524875" cy="6324600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en-US" sz="2800" dirty="0" smtClean="0"/>
              <a:t>Victor Aspengren</a:t>
            </a:r>
          </a:p>
          <a:p>
            <a:pPr marL="0" indent="0" algn="ctr">
              <a:buNone/>
              <a:defRPr/>
            </a:pPr>
            <a:r>
              <a:rPr lang="en-US" sz="2800" dirty="0" smtClean="0"/>
              <a:t>Prairie Capital Advisors, Inc.</a:t>
            </a:r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3"/>
              </a:rPr>
              <a:t>vaspengren@prairiecap.com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4"/>
              </a:rPr>
              <a:t>www.prairiecap.com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sz="2800" dirty="0" smtClean="0"/>
              <a:t>515-689-5969</a:t>
            </a:r>
          </a:p>
          <a:p>
            <a:pPr marL="0" indent="0" algn="ctr">
              <a:buNone/>
              <a:defRPr/>
            </a:pPr>
            <a:endParaRPr lang="en-US" sz="2800" dirty="0"/>
          </a:p>
          <a:p>
            <a:pPr marL="0" indent="0" algn="ctr">
              <a:buNone/>
              <a:defRPr/>
            </a:pPr>
            <a:r>
              <a:rPr lang="en-US" sz="2800" dirty="0" smtClean="0"/>
              <a:t>Phil Millman</a:t>
            </a:r>
          </a:p>
          <a:p>
            <a:pPr marL="0" indent="0" algn="ctr">
              <a:buNone/>
              <a:defRPr/>
            </a:pPr>
            <a:r>
              <a:rPr lang="en-US" sz="2800" dirty="0" smtClean="0"/>
              <a:t>Chroma Technology</a:t>
            </a:r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5"/>
              </a:rPr>
              <a:t>pmillman@prairiecap.com</a:t>
            </a:r>
            <a:endParaRPr lang="en-US" sz="2800" dirty="0" smtClean="0"/>
          </a:p>
          <a:p>
            <a:pPr marL="0" indent="0" algn="ctr">
              <a:buNone/>
              <a:defRPr/>
            </a:pPr>
            <a:r>
              <a:rPr lang="en-US" sz="2800" dirty="0" smtClean="0">
                <a:hlinkClick r:id="rId6"/>
              </a:rPr>
              <a:t>www.chroma.com</a:t>
            </a:r>
            <a:endParaRPr lang="en-US" sz="2800" dirty="0" smtClean="0"/>
          </a:p>
          <a:p>
            <a:pPr marL="0" indent="0" algn="ctr">
              <a:buNone/>
              <a:defRPr/>
            </a:pPr>
            <a:endParaRPr lang="en-US" sz="2800" dirty="0" smtClean="0"/>
          </a:p>
        </p:txBody>
      </p:sp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Contact Information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394450"/>
            <a:ext cx="2143125" cy="457200"/>
          </a:xfrm>
        </p:spPr>
        <p:txBody>
          <a:bodyPr/>
          <a:lstStyle/>
          <a:p>
            <a:pPr algn="l">
              <a:defRPr/>
            </a:pPr>
            <a:endParaRPr lang="en-US" b="0" dirty="0"/>
          </a:p>
          <a:p>
            <a:pPr algn="l">
              <a:defRPr/>
            </a:pPr>
            <a:r>
              <a:rPr lang="en-US" b="0" dirty="0">
                <a:latin typeface="Arial" charset="0"/>
              </a:rPr>
              <a:t>Page </a:t>
            </a:r>
            <a:fld id="{D74EA121-81E7-493A-87FB-4D447B2D4ED4}" type="slidenum">
              <a:rPr lang="en-US" b="0">
                <a:latin typeface="Arial" charset="0"/>
              </a:rPr>
              <a:pPr algn="l">
                <a:defRPr/>
              </a:pPr>
              <a:t>5</a:t>
            </a:fld>
            <a:endParaRPr lang="en-US" b="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ln>
          <a:headEnd/>
          <a:tailEnd/>
        </a:ln>
      </a:spPr>
      <a:bodyPr>
        <a:spAutoFit/>
      </a:bodyPr>
      <a:lstStyle>
        <a:defPPr algn="ctr">
          <a:defRPr sz="2800" b="1" dirty="0" smtClean="0">
            <a:latin typeface="Arial" pitchFamily="34" charset="0"/>
            <a:cs typeface="Arial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12979</TotalTime>
  <Words>349</Words>
  <Application>Microsoft Macintosh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Sharing Ownership of the Future:  Employee Ownership and the Next Economy</vt:lpstr>
      <vt:lpstr>Steady State Economy</vt:lpstr>
      <vt:lpstr>Steady State Economy</vt:lpstr>
      <vt:lpstr>Steady State Resources</vt:lpstr>
      <vt:lpstr>Contact Information</vt:lpstr>
    </vt:vector>
  </TitlesOfParts>
  <Company>Prairie Capital Advisors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Report Format and Logo Below</dc:title>
  <dc:creator>Tim Witt</dc:creator>
  <cp:lastModifiedBy>J Crystal</cp:lastModifiedBy>
  <cp:revision>838</cp:revision>
  <dcterms:created xsi:type="dcterms:W3CDTF">2008-02-07T19:12:52Z</dcterms:created>
  <dcterms:modified xsi:type="dcterms:W3CDTF">2012-06-18T20:47:11Z</dcterms:modified>
</cp:coreProperties>
</file>