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8" r:id="rId1"/>
  </p:sldMasterIdLst>
  <p:notesMasterIdLst>
    <p:notesMasterId r:id="rId36"/>
  </p:notesMasterIdLst>
  <p:handoutMasterIdLst>
    <p:handoutMasterId r:id="rId37"/>
  </p:handoutMasterIdLst>
  <p:sldIdLst>
    <p:sldId id="350" r:id="rId2"/>
    <p:sldId id="465" r:id="rId3"/>
    <p:sldId id="466" r:id="rId4"/>
    <p:sldId id="467" r:id="rId5"/>
    <p:sldId id="468" r:id="rId6"/>
    <p:sldId id="469" r:id="rId7"/>
    <p:sldId id="462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369" r:id="rId35"/>
  </p:sldIdLst>
  <p:sldSz cx="9144000" cy="6858000" type="screen4x3"/>
  <p:notesSz cx="7315200" cy="9601200"/>
  <p:custShowLst>
    <p:custShow name="Value Prop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52" autoAdjust="0"/>
  </p:normalViewPr>
  <p:slideViewPr>
    <p:cSldViewPr showGuides="1"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E7B5F-4D47-414C-9CCC-D6341A642F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B8BA5BD8-098E-4483-A34F-DA011F9C8122}">
      <dgm:prSet/>
      <dgm:spPr/>
      <dgm:t>
        <a:bodyPr/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Strategy</a:t>
          </a:r>
        </a:p>
      </dgm:t>
    </dgm:pt>
    <dgm:pt modelId="{EDD691A7-0A4A-41EF-B155-7FFD7444B847}" type="parTrans" cxnId="{DFD56339-EA91-4FEF-B938-89E9552C6DE2}">
      <dgm:prSet/>
      <dgm:spPr/>
    </dgm:pt>
    <dgm:pt modelId="{C19DE4B7-00E0-4643-B12A-D02B96DEF25B}" type="sibTrans" cxnId="{DFD56339-EA91-4FEF-B938-89E9552C6DE2}">
      <dgm:prSet/>
      <dgm:spPr/>
    </dgm:pt>
    <dgm:pt modelId="{BC69314B-D9C2-4C83-A01F-01F91FD9638D}">
      <dgm:prSet/>
      <dgm:spPr/>
      <dgm:t>
        <a:bodyPr/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Leadership</a:t>
          </a:r>
        </a:p>
      </dgm:t>
    </dgm:pt>
    <dgm:pt modelId="{95053D63-952A-4DC4-912F-5C99D24CC196}" type="parTrans" cxnId="{DF2875BA-B185-4A9C-9FB3-AFCC0C4F3D3C}">
      <dgm:prSet/>
      <dgm:spPr/>
    </dgm:pt>
    <dgm:pt modelId="{F2D3543B-A786-4C71-9684-59352342E7E9}" type="sibTrans" cxnId="{DF2875BA-B185-4A9C-9FB3-AFCC0C4F3D3C}">
      <dgm:prSet/>
      <dgm:spPr/>
    </dgm:pt>
    <dgm:pt modelId="{C80C062F-7FA7-4167-9630-B56502706D2E}">
      <dgm:prSet/>
      <dgm:spPr/>
      <dgm:t>
        <a:bodyPr/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Culture</a:t>
          </a:r>
        </a:p>
      </dgm:t>
    </dgm:pt>
    <dgm:pt modelId="{A774FF13-CC78-4E52-984A-C3FF118F0E20}" type="parTrans" cxnId="{B7068E1A-4962-42F5-9A50-70B39F5EE27B}">
      <dgm:prSet/>
      <dgm:spPr/>
    </dgm:pt>
    <dgm:pt modelId="{E01D4B6F-448E-4E9D-B4EA-CE2597F45DA3}" type="sibTrans" cxnId="{B7068E1A-4962-42F5-9A50-70B39F5EE27B}">
      <dgm:prSet/>
      <dgm:spPr/>
    </dgm:pt>
    <dgm:pt modelId="{F3919654-3A2C-418E-A71F-413AB530C421}" type="pres">
      <dgm:prSet presAssocID="{0B8E7B5F-4D47-414C-9CCC-D6341A642F9C}" presName="compositeShape" presStyleCnt="0">
        <dgm:presLayoutVars>
          <dgm:chMax val="7"/>
          <dgm:dir/>
          <dgm:resizeHandles val="exact"/>
        </dgm:presLayoutVars>
      </dgm:prSet>
      <dgm:spPr/>
    </dgm:pt>
    <dgm:pt modelId="{F4A7EF2F-B2FC-4E4F-B981-BF80F89F29E3}" type="pres">
      <dgm:prSet presAssocID="{B8BA5BD8-098E-4483-A34F-DA011F9C8122}" presName="circ1" presStyleLbl="vennNode1" presStyleIdx="0" presStyleCnt="3"/>
      <dgm:spPr/>
      <dgm:t>
        <a:bodyPr/>
        <a:lstStyle/>
        <a:p>
          <a:endParaRPr lang="en-US"/>
        </a:p>
      </dgm:t>
    </dgm:pt>
    <dgm:pt modelId="{FE0AC852-393D-4053-A86A-856ACE91F0F2}" type="pres">
      <dgm:prSet presAssocID="{B8BA5BD8-098E-4483-A34F-DA011F9C81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BB1C7-2DB4-4B94-972A-CE181670870A}" type="pres">
      <dgm:prSet presAssocID="{BC69314B-D9C2-4C83-A01F-01F91FD9638D}" presName="circ2" presStyleLbl="vennNode1" presStyleIdx="1" presStyleCnt="3"/>
      <dgm:spPr/>
      <dgm:t>
        <a:bodyPr/>
        <a:lstStyle/>
        <a:p>
          <a:endParaRPr lang="en-US"/>
        </a:p>
      </dgm:t>
    </dgm:pt>
    <dgm:pt modelId="{C6949609-EF41-473A-8083-C555CCD89707}" type="pres">
      <dgm:prSet presAssocID="{BC69314B-D9C2-4C83-A01F-01F91FD9638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A1468-6F48-43D8-A197-91A702BB7353}" type="pres">
      <dgm:prSet presAssocID="{C80C062F-7FA7-4167-9630-B56502706D2E}" presName="circ3" presStyleLbl="vennNode1" presStyleIdx="2" presStyleCnt="3"/>
      <dgm:spPr/>
      <dgm:t>
        <a:bodyPr/>
        <a:lstStyle/>
        <a:p>
          <a:endParaRPr lang="en-US"/>
        </a:p>
      </dgm:t>
    </dgm:pt>
    <dgm:pt modelId="{EAA087B5-71F2-4FBA-BAA7-08B73107662A}" type="pres">
      <dgm:prSet presAssocID="{C80C062F-7FA7-4167-9630-B56502706D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D2CB67-9442-41D2-ACDA-F4E58157F5D9}" type="presOf" srcId="{B8BA5BD8-098E-4483-A34F-DA011F9C8122}" destId="{F4A7EF2F-B2FC-4E4F-B981-BF80F89F29E3}" srcOrd="0" destOrd="0" presId="urn:microsoft.com/office/officeart/2005/8/layout/venn1"/>
    <dgm:cxn modelId="{C926D7EE-17FC-438B-8279-5F0D07465D7A}" type="presOf" srcId="{BC69314B-D9C2-4C83-A01F-01F91FD9638D}" destId="{6EBBB1C7-2DB4-4B94-972A-CE181670870A}" srcOrd="0" destOrd="0" presId="urn:microsoft.com/office/officeart/2005/8/layout/venn1"/>
    <dgm:cxn modelId="{4F3C09E6-B109-4A76-85C4-C72389FEC920}" type="presOf" srcId="{B8BA5BD8-098E-4483-A34F-DA011F9C8122}" destId="{FE0AC852-393D-4053-A86A-856ACE91F0F2}" srcOrd="1" destOrd="0" presId="urn:microsoft.com/office/officeart/2005/8/layout/venn1"/>
    <dgm:cxn modelId="{9B5AFF46-C5D0-4B9E-95B9-1F62BCAA16E7}" type="presOf" srcId="{BC69314B-D9C2-4C83-A01F-01F91FD9638D}" destId="{C6949609-EF41-473A-8083-C555CCD89707}" srcOrd="1" destOrd="0" presId="urn:microsoft.com/office/officeart/2005/8/layout/venn1"/>
    <dgm:cxn modelId="{DFD56339-EA91-4FEF-B938-89E9552C6DE2}" srcId="{0B8E7B5F-4D47-414C-9CCC-D6341A642F9C}" destId="{B8BA5BD8-098E-4483-A34F-DA011F9C8122}" srcOrd="0" destOrd="0" parTransId="{EDD691A7-0A4A-41EF-B155-7FFD7444B847}" sibTransId="{C19DE4B7-00E0-4643-B12A-D02B96DEF25B}"/>
    <dgm:cxn modelId="{8DCAE65B-BE73-4EE8-B321-D2F86E6E2C4A}" type="presOf" srcId="{C80C062F-7FA7-4167-9630-B56502706D2E}" destId="{EAA087B5-71F2-4FBA-BAA7-08B73107662A}" srcOrd="1" destOrd="0" presId="urn:microsoft.com/office/officeart/2005/8/layout/venn1"/>
    <dgm:cxn modelId="{6D3DEBD2-C6FF-4AD6-94C8-392F59765514}" type="presOf" srcId="{0B8E7B5F-4D47-414C-9CCC-D6341A642F9C}" destId="{F3919654-3A2C-418E-A71F-413AB530C421}" srcOrd="0" destOrd="0" presId="urn:microsoft.com/office/officeart/2005/8/layout/venn1"/>
    <dgm:cxn modelId="{2A3A5E7E-BBA0-4561-8A5E-B2D9DED59AE6}" type="presOf" srcId="{C80C062F-7FA7-4167-9630-B56502706D2E}" destId="{8C0A1468-6F48-43D8-A197-91A702BB7353}" srcOrd="0" destOrd="0" presId="urn:microsoft.com/office/officeart/2005/8/layout/venn1"/>
    <dgm:cxn modelId="{DF2875BA-B185-4A9C-9FB3-AFCC0C4F3D3C}" srcId="{0B8E7B5F-4D47-414C-9CCC-D6341A642F9C}" destId="{BC69314B-D9C2-4C83-A01F-01F91FD9638D}" srcOrd="1" destOrd="0" parTransId="{95053D63-952A-4DC4-912F-5C99D24CC196}" sibTransId="{F2D3543B-A786-4C71-9684-59352342E7E9}"/>
    <dgm:cxn modelId="{B7068E1A-4962-42F5-9A50-70B39F5EE27B}" srcId="{0B8E7B5F-4D47-414C-9CCC-D6341A642F9C}" destId="{C80C062F-7FA7-4167-9630-B56502706D2E}" srcOrd="2" destOrd="0" parTransId="{A774FF13-CC78-4E52-984A-C3FF118F0E20}" sibTransId="{E01D4B6F-448E-4E9D-B4EA-CE2597F45DA3}"/>
    <dgm:cxn modelId="{62B34FCA-1E2F-4A06-BCDA-3F4C8D287C99}" type="presParOf" srcId="{F3919654-3A2C-418E-A71F-413AB530C421}" destId="{F4A7EF2F-B2FC-4E4F-B981-BF80F89F29E3}" srcOrd="0" destOrd="0" presId="urn:microsoft.com/office/officeart/2005/8/layout/venn1"/>
    <dgm:cxn modelId="{635E3BB0-E5B7-4145-85C8-443B5798666D}" type="presParOf" srcId="{F3919654-3A2C-418E-A71F-413AB530C421}" destId="{FE0AC852-393D-4053-A86A-856ACE91F0F2}" srcOrd="1" destOrd="0" presId="urn:microsoft.com/office/officeart/2005/8/layout/venn1"/>
    <dgm:cxn modelId="{7FEA2066-DBFE-4F85-A638-5BD5162A9969}" type="presParOf" srcId="{F3919654-3A2C-418E-A71F-413AB530C421}" destId="{6EBBB1C7-2DB4-4B94-972A-CE181670870A}" srcOrd="2" destOrd="0" presId="urn:microsoft.com/office/officeart/2005/8/layout/venn1"/>
    <dgm:cxn modelId="{4B05C74B-D27C-4E5B-A5B0-0FF897CC8767}" type="presParOf" srcId="{F3919654-3A2C-418E-A71F-413AB530C421}" destId="{C6949609-EF41-473A-8083-C555CCD89707}" srcOrd="3" destOrd="0" presId="urn:microsoft.com/office/officeart/2005/8/layout/venn1"/>
    <dgm:cxn modelId="{81FF4576-0A3D-4850-A2AC-56E5FBBCADA4}" type="presParOf" srcId="{F3919654-3A2C-418E-A71F-413AB530C421}" destId="{8C0A1468-6F48-43D8-A197-91A702BB7353}" srcOrd="4" destOrd="0" presId="urn:microsoft.com/office/officeart/2005/8/layout/venn1"/>
    <dgm:cxn modelId="{1404C045-B36C-416C-AB9E-130FD733BACD}" type="presParOf" srcId="{F3919654-3A2C-418E-A71F-413AB530C421}" destId="{EAA087B5-71F2-4FBA-BAA7-08B7310766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A7EF2F-B2FC-4E4F-B981-BF80F89F29E3}">
      <dsp:nvSpPr>
        <dsp:cNvPr id="0" name=""/>
        <dsp:cNvSpPr/>
      </dsp:nvSpPr>
      <dsp:spPr>
        <a:xfrm>
          <a:off x="1678488" y="55259"/>
          <a:ext cx="2652432" cy="26524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Strategy</a:t>
          </a:r>
        </a:p>
      </dsp:txBody>
      <dsp:txXfrm>
        <a:off x="2032145" y="519434"/>
        <a:ext cx="1945117" cy="1193594"/>
      </dsp:txXfrm>
    </dsp:sp>
    <dsp:sp modelId="{6EBBB1C7-2DB4-4B94-972A-CE181670870A}">
      <dsp:nvSpPr>
        <dsp:cNvPr id="0" name=""/>
        <dsp:cNvSpPr/>
      </dsp:nvSpPr>
      <dsp:spPr>
        <a:xfrm>
          <a:off x="2635574" y="1713029"/>
          <a:ext cx="2652432" cy="26524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Leadership</a:t>
          </a:r>
        </a:p>
      </dsp:txBody>
      <dsp:txXfrm>
        <a:off x="3446776" y="2398241"/>
        <a:ext cx="1591459" cy="1458837"/>
      </dsp:txXfrm>
    </dsp:sp>
    <dsp:sp modelId="{8C0A1468-6F48-43D8-A197-91A702BB7353}">
      <dsp:nvSpPr>
        <dsp:cNvPr id="0" name=""/>
        <dsp:cNvSpPr/>
      </dsp:nvSpPr>
      <dsp:spPr>
        <a:xfrm>
          <a:off x="721402" y="1713029"/>
          <a:ext cx="2652432" cy="26524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1019175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Culture</a:t>
          </a:r>
        </a:p>
      </dsp:txBody>
      <dsp:txXfrm>
        <a:off x="971172" y="2398241"/>
        <a:ext cx="1591459" cy="1458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9C42F73-5B52-429C-B11D-BBFDEF6FA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03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83739A8-350E-4228-AEE4-22AFFF6B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05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F4F9B-E13A-4160-8BBA-7734A9049F20}" type="slidenum">
              <a:rPr lang="en-US"/>
              <a:pPr/>
              <a:t>0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437FD-BEAA-49E3-9B73-EC4C7648795F}" type="slidenum">
              <a:rPr lang="en-US"/>
              <a:pPr/>
              <a:t>9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AD052-F186-4FAB-B283-458BE8EA0B20}" type="slidenum">
              <a:rPr lang="en-US"/>
              <a:pPr/>
              <a:t>10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B46E5-D405-40ED-B026-46FE8B2599C4}" type="slidenum">
              <a:rPr lang="en-US"/>
              <a:pPr/>
              <a:t>11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5488"/>
            <a:ext cx="4783137" cy="3587750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60988"/>
            <a:ext cx="5366657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CF7F6-BFF7-4829-AE61-8C017945A967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5488"/>
            <a:ext cx="4783137" cy="3587750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60988"/>
            <a:ext cx="5366657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A4558-A9D8-4DCF-9D21-3CC668AD4450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710F2-C236-4670-B617-EEEFE869F346}" type="slidenum">
              <a:rPr lang="en-US"/>
              <a:pPr/>
              <a:t>14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r>
              <a:rPr lang="en-US"/>
              <a:t>Rerun Dream Gallery video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82176-AE3F-4A89-8E12-CA15BDD01954}" type="slidenum">
              <a:rPr lang="en-US"/>
              <a:pPr/>
              <a:t>15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2937B-2D30-4241-B63E-012554FEA5CE}" type="slidenum">
              <a:rPr lang="en-US"/>
              <a:pPr/>
              <a:t>16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23539-2AA9-419C-A5DB-8622530B6091}" type="slidenum">
              <a:rPr lang="en-US"/>
              <a:pPr/>
              <a:t>17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9C3D3-3325-4E71-B642-26B2BE3FDB03}" type="slidenum">
              <a:rPr lang="en-US"/>
              <a:pPr/>
              <a:t>18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r>
              <a:rPr lang="en-US"/>
              <a:t>Run advertisement video AFTER this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E79BA-9C1B-41DD-905D-590E380DCDC2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FA957-C07F-4B89-A642-966D4138659E}" type="slidenum">
              <a:rPr lang="en-US"/>
              <a:pPr/>
              <a:t>19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FD6C7-317C-40AD-A92E-A078E56EF4D7}" type="slidenum">
              <a:rPr lang="en-US"/>
              <a:pPr/>
              <a:t>20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AC94F-EE3F-45BC-9052-F9F5290AC3B2}" type="slidenum">
              <a:rPr lang="en-US"/>
              <a:pPr/>
              <a:t>21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D31C6-6378-42D2-BC76-AA0D64707602}" type="slidenum">
              <a:rPr lang="en-US"/>
              <a:pPr/>
              <a:t>22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D594D-B526-4305-8F46-509F14CDC5B9}" type="slidenum">
              <a:rPr lang="en-US"/>
              <a:pPr/>
              <a:t>23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5D122-C1CF-42EA-8535-9B8BB95045D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EFD97-79B5-4815-912F-61BE6305B8AD}" type="slidenum">
              <a:rPr lang="en-US"/>
              <a:pPr/>
              <a:t>25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3549C-751F-4D52-8004-83AEB6F994D9}" type="slidenum">
              <a:rPr lang="en-US"/>
              <a:pPr/>
              <a:t>26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838A3-842A-4FB6-9802-6C76D3F8DC24}" type="slidenum">
              <a:rPr lang="en-US"/>
              <a:pPr/>
              <a:t>27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B6000-E556-426A-9FCE-5EDB4AFB7601}" type="slidenum">
              <a:rPr lang="en-US"/>
              <a:pPr/>
              <a:t>28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7724F-3ADC-417F-BE70-17AA35F3916A}" type="slidenum">
              <a:rPr lang="en-US"/>
              <a:pPr/>
              <a:t>2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F532-D8D5-4EE8-B258-B88A619C8CC9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r>
              <a:rPr lang="en-US"/>
              <a:t>Tammy?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B38D4-EA79-4A37-8A81-AB71F65AD19F}" type="slidenum">
              <a:rPr lang="en-US"/>
              <a:pPr/>
              <a:t>30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251CD-7FB6-4097-9355-0777C2B72472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369CE-7C1D-4577-966C-1A6C5CBC0BC6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18765-12AC-4E44-938B-C7F62E6FDE2D}" type="slidenum">
              <a:rPr lang="en-US"/>
              <a:pPr/>
              <a:t>3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F4254-44A4-4485-ADC2-265E3A2BA911}" type="slidenum">
              <a:rPr lang="en-US"/>
              <a:pPr/>
              <a:t>4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ADFCE-A432-4651-B3CD-B8DAAEC84878}" type="slidenum">
              <a:rPr lang="en-US"/>
              <a:pPr/>
              <a:t>5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D7AA5-CBB6-46C0-AC2B-13BFD580752E}" type="slidenum">
              <a:rPr lang="en-US"/>
              <a:pPr/>
              <a:t>6</a:t>
            </a:fld>
            <a:endParaRPr lang="en-US"/>
          </a:p>
        </p:txBody>
      </p:sp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32E748DE-1D84-41EF-B98A-28A9C72B00BF}" type="slidenum">
              <a:rPr lang="en-US" sz="1300">
                <a:latin typeface="Times" pitchFamily="18" charset="0"/>
              </a:rPr>
              <a:pPr algn="r"/>
              <a:t>6</a:t>
            </a:fld>
            <a:endParaRPr lang="en-US" sz="1300">
              <a:latin typeface="Times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3900"/>
            <a:ext cx="4783137" cy="358775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6173" cy="4318874"/>
          </a:xfrm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BEDCA-563C-4B26-8170-9E4EE3C23DC0}" type="slidenum">
              <a:rPr lang="en-US"/>
              <a:pPr/>
              <a:t>7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9B6D8-C4E7-4C36-81E1-FD2735910424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4250" cy="3597275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r"/>
            <a:endParaRPr lang="en-US" sz="900">
              <a:latin typeface="Arial" charset="0"/>
            </a:endParaRP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6400800" cy="30480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6172200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382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5563" y="1447800"/>
            <a:ext cx="1066800" cy="712788"/>
          </a:xfrm>
          <a:prstGeom prst="rect">
            <a:avLst/>
          </a:prstGeom>
          <a:noFill/>
        </p:spPr>
      </p:pic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5638800" y="6400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3630613" y="1331913"/>
            <a:ext cx="1749425" cy="4194175"/>
            <a:chOff x="0" y="2642"/>
            <a:chExt cx="1102" cy="2642"/>
          </a:xfrm>
        </p:grpSpPr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2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/>
                <a:t>  </a:t>
              </a:r>
              <a:r>
                <a:rPr lang="en-US" sz="4600"/>
                <a:t> </a:t>
              </a:r>
              <a:r>
                <a:rPr lang="en-US"/>
                <a:t>                     </a:t>
              </a:r>
            </a:p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61D13-B9FC-47CB-9D3A-F99EEC7C5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84B2CD-70C9-48D7-AB1D-BC07ACE90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114800"/>
            <a:ext cx="7772400" cy="1981200"/>
          </a:xfrm>
        </p:spPr>
        <p:txBody>
          <a:bodyPr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008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7CB16D-20BF-4B0C-AD2A-9F3F23634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620000" y="64008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19400" y="6400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D02E5-FB1E-4063-BF56-8E9F8B56D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BE595-7A82-45E0-84C3-B3D97918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048000" y="6400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F7396-1B18-42DF-86B6-0CA4B5CA6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CB48A5-80E7-4ECD-9962-A0AA82E78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FA369-0FDA-4145-B22C-D768FCC086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E65191-6D42-434C-8D41-7817735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CDDCF8-B93E-48A9-AD9B-24E575C95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10683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1066800" y="6400800"/>
            <a:ext cx="8077200" cy="457200"/>
          </a:xfrm>
          <a:prstGeom prst="rect">
            <a:avLst/>
          </a:prstGeom>
          <a:solidFill>
            <a:srgbClr val="281E6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 sz="2400"/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55626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b"/>
          <a:lstStyle/>
          <a:p>
            <a:pPr algn="r"/>
            <a:endParaRPr lang="en-US" sz="9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0" y="6400800"/>
            <a:ext cx="1066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372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pic>
        <p:nvPicPr>
          <p:cNvPr id="437258" name="Picture 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5" cstate="print">
            <a:lum contrast="6000"/>
          </a:blip>
          <a:srcRect/>
          <a:stretch>
            <a:fillRect/>
          </a:stretch>
        </p:blipFill>
        <p:spPr bwMode="auto">
          <a:xfrm>
            <a:off x="8153400" y="228600"/>
            <a:ext cx="914400" cy="609600"/>
          </a:xfrm>
          <a:prstGeom prst="rect">
            <a:avLst/>
          </a:prstGeom>
          <a:noFill/>
        </p:spPr>
      </p:pic>
      <p:sp>
        <p:nvSpPr>
          <p:cNvPr id="437259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EO Performance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Ø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xiscg.com/published-work/building-long-term-value-developing-high-performance-ownership-culture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alex@praxisCG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391400" cy="3048000"/>
          </a:xfrm>
        </p:spPr>
        <p:txBody>
          <a:bodyPr/>
          <a:lstStyle/>
          <a:p>
            <a:r>
              <a:rPr lang="en-US" sz="2400" dirty="0"/>
              <a:t>Vermont Employee Ownership Center</a:t>
            </a:r>
          </a:p>
          <a:p>
            <a:r>
              <a:rPr lang="en-US" sz="2400" dirty="0" smtClean="0"/>
              <a:t>2012 </a:t>
            </a:r>
            <a:r>
              <a:rPr lang="en-US" sz="2400" dirty="0"/>
              <a:t>Conference</a:t>
            </a:r>
          </a:p>
          <a:p>
            <a:r>
              <a:rPr lang="en-US" sz="1600" dirty="0"/>
              <a:t>Burlington, Vermont</a:t>
            </a:r>
          </a:p>
          <a:p>
            <a:r>
              <a:rPr lang="en-US" sz="1600" dirty="0"/>
              <a:t>June </a:t>
            </a:r>
            <a:r>
              <a:rPr lang="en-US" sz="1600" dirty="0" smtClean="0"/>
              <a:t>8, 2012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Alex Moss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Praxis Consulting Group</a:t>
            </a:r>
          </a:p>
        </p:txBody>
      </p:sp>
      <p:sp>
        <p:nvSpPr>
          <p:cNvPr id="348169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Achieving the Performance Potential of Shared Ownership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Employee Ownership:</a:t>
            </a:r>
            <a:br>
              <a:rPr lang="en-US"/>
            </a:br>
            <a:r>
              <a:rPr lang="en-US"/>
              <a:t>How does it add to the mix?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Sharing ownership by itself does not improve company performance</a:t>
            </a:r>
          </a:p>
          <a:p>
            <a:r>
              <a:rPr lang="en-US"/>
              <a:t>Sharing ownership combined with participation significantly improves decision making and bottom line performance</a:t>
            </a:r>
          </a:p>
          <a:p>
            <a:r>
              <a:rPr lang="en-US"/>
              <a:t>Ownership Culture strategies link these two factors</a:t>
            </a:r>
          </a:p>
          <a:p>
            <a:r>
              <a:rPr lang="en-US"/>
              <a:t>We wouldn’t be here if</a:t>
            </a:r>
          </a:p>
          <a:p>
            <a:pPr lvl="1"/>
            <a:r>
              <a:rPr lang="en-US"/>
              <a:t>If couldn’t work</a:t>
            </a:r>
          </a:p>
          <a:p>
            <a:pPr lvl="1"/>
            <a:r>
              <a:rPr lang="en-US"/>
              <a:t>If worked “automatically”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3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Ownership Culture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Running your company so that employees think, feel and act like co-owners</a:t>
            </a:r>
          </a:p>
          <a:p>
            <a:r>
              <a:rPr lang="en-US"/>
              <a:t>Employees at all levels</a:t>
            </a:r>
          </a:p>
          <a:p>
            <a:pPr lvl="1"/>
            <a:r>
              <a:rPr lang="en-US"/>
              <a:t>understand who decides what and why</a:t>
            </a:r>
          </a:p>
          <a:p>
            <a:pPr lvl="1"/>
            <a:r>
              <a:rPr lang="en-US"/>
              <a:t>have access to structures, training, information and management support for participation</a:t>
            </a:r>
          </a:p>
          <a:p>
            <a:pPr lvl="1"/>
            <a:r>
              <a:rPr lang="en-US"/>
              <a:t>participate actively, effectively and appropriately to continuously improve company performance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418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3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3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3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Want Employees To Act:</a:t>
            </a:r>
            <a:br>
              <a:rPr lang="en-US" smtClean="0"/>
            </a:br>
            <a:r>
              <a:rPr lang="en-US" smtClean="0"/>
              <a:t>Ownership Behaviors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“I’m going to do my own job really well &amp; responsibly”</a:t>
            </a:r>
          </a:p>
          <a:p>
            <a:r>
              <a:rPr lang="en-US" dirty="0" smtClean="0"/>
              <a:t>“I’m going to react &amp; respond to others in the firm in getting their jobs done”</a:t>
            </a:r>
          </a:p>
          <a:p>
            <a:r>
              <a:rPr lang="en-US" dirty="0" smtClean="0"/>
              <a:t>“I’m going to expect others to react and respond to my needs in doing my job well”</a:t>
            </a:r>
          </a:p>
          <a:p>
            <a:r>
              <a:rPr lang="en-US" dirty="0" smtClean="0"/>
              <a:t>“I’m going to think about the whole, understand the bigger picture”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 smtClean="0"/>
              <a:t>Courtesy of Don Hubbard, President, </a:t>
            </a:r>
            <a:r>
              <a:rPr lang="en-US" sz="1800" dirty="0" err="1" smtClean="0"/>
              <a:t>Niven</a:t>
            </a:r>
            <a:r>
              <a:rPr lang="en-US" sz="1800" dirty="0" smtClean="0"/>
              <a:t> Marketing</a:t>
            </a:r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4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64" tIns="46033" rIns="92064" bIns="46033"/>
          <a:lstStyle/>
          <a:p>
            <a:r>
              <a:rPr lang="en-US"/>
              <a:t>Praxis’ Employee Ownership</a:t>
            </a:r>
            <a:br>
              <a:rPr lang="en-US"/>
            </a:br>
            <a:r>
              <a:rPr lang="en-US"/>
              <a:t>Performance Cycle</a:t>
            </a:r>
            <a:r>
              <a:rPr lang="en-US" sz="1600" baseline="50000"/>
              <a:t>TM</a:t>
            </a:r>
          </a:p>
        </p:txBody>
      </p:sp>
      <p:pic>
        <p:nvPicPr>
          <p:cNvPr id="20787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7863" y="1538008"/>
            <a:ext cx="5362864" cy="4633632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8A5-80E7-4ECD-9962-A0AA82E789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3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1:</a:t>
            </a:r>
            <a:br>
              <a:rPr lang="en-US" smtClean="0"/>
            </a:br>
            <a:r>
              <a:rPr lang="en-US" smtClean="0"/>
              <a:t>Link to Your Strategic Goals</a:t>
            </a: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your strategic business objectives?</a:t>
            </a:r>
          </a:p>
          <a:p>
            <a:r>
              <a:rPr lang="en-US" dirty="0" smtClean="0"/>
              <a:t>What impact do you expect ownership to have in improving your company?</a:t>
            </a:r>
          </a:p>
          <a:p>
            <a:r>
              <a:rPr lang="en-US" dirty="0" smtClean="0"/>
              <a:t>How do you want employee owners to </a:t>
            </a:r>
            <a:r>
              <a:rPr lang="en-US" dirty="0" smtClean="0">
                <a:solidFill>
                  <a:srgbClr val="FFC000"/>
                </a:solidFill>
              </a:rPr>
              <a:t>act</a:t>
            </a:r>
            <a:r>
              <a:rPr lang="en-US" dirty="0" smtClean="0"/>
              <a:t>, based on their increasing business knowledge?</a:t>
            </a:r>
          </a:p>
          <a:p>
            <a:r>
              <a:rPr lang="en-US" dirty="0" smtClean="0"/>
              <a:t>What information do you need employee owners to </a:t>
            </a:r>
            <a:r>
              <a:rPr lang="en-US" dirty="0" smtClean="0">
                <a:solidFill>
                  <a:srgbClr val="FFC000"/>
                </a:solidFill>
              </a:rPr>
              <a:t>understand</a:t>
            </a:r>
            <a:r>
              <a:rPr lang="en-US" dirty="0" smtClean="0"/>
              <a:t>? Why?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4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 2:</a:t>
            </a:r>
            <a:br>
              <a:rPr lang="en-US"/>
            </a:br>
            <a:r>
              <a:rPr lang="en-US"/>
              <a:t>Current Status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well do your employee owners </a:t>
            </a:r>
            <a:r>
              <a:rPr lang="en-US" dirty="0">
                <a:solidFill>
                  <a:srgbClr val="FFC000"/>
                </a:solidFill>
              </a:rPr>
              <a:t>understand</a:t>
            </a:r>
            <a:r>
              <a:rPr lang="en-US" dirty="0"/>
              <a:t> the business and the financials?</a:t>
            </a:r>
          </a:p>
          <a:p>
            <a:r>
              <a:rPr lang="en-US" dirty="0"/>
              <a:t>What impact has this had on your business so far</a:t>
            </a:r>
            <a:r>
              <a:rPr lang="en-US" dirty="0" smtClean="0"/>
              <a:t>? What are employee owners </a:t>
            </a:r>
            <a:r>
              <a:rPr lang="en-US" dirty="0" smtClean="0">
                <a:solidFill>
                  <a:srgbClr val="FFC000"/>
                </a:solidFill>
              </a:rPr>
              <a:t>doing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works best today: tell a story about…</a:t>
            </a:r>
          </a:p>
          <a:p>
            <a:pPr lvl="1"/>
            <a:r>
              <a:rPr lang="en-US" dirty="0"/>
              <a:t>A specific company leader who “did it right”</a:t>
            </a:r>
          </a:p>
          <a:p>
            <a:pPr lvl="1"/>
            <a:r>
              <a:rPr lang="en-US" dirty="0"/>
              <a:t>A specific employee-owner who demonstrated that they “get it”</a:t>
            </a:r>
          </a:p>
          <a:p>
            <a:pPr lvl="1"/>
            <a:r>
              <a:rPr lang="en-US" dirty="0"/>
              <a:t>Impact of employee initiatives on performance – operating metrics, profitability, stock value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4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 3:</a:t>
            </a:r>
            <a:br>
              <a:rPr lang="en-US"/>
            </a:br>
            <a:r>
              <a:rPr lang="en-US"/>
              <a:t>Future Vision</a:t>
            </a: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that it’s </a:t>
            </a:r>
            <a:r>
              <a:rPr lang="en-US" dirty="0" smtClean="0"/>
              <a:t>2015, </a:t>
            </a:r>
            <a:r>
              <a:rPr lang="en-US" dirty="0"/>
              <a:t>and you are back at this conference sharing your achievements over the past couple years</a:t>
            </a:r>
          </a:p>
          <a:p>
            <a:r>
              <a:rPr lang="en-US" dirty="0"/>
              <a:t>What have you accomplished?</a:t>
            </a:r>
          </a:p>
          <a:p>
            <a:pPr lvl="1"/>
            <a:r>
              <a:rPr lang="en-US" dirty="0"/>
              <a:t>Leadership initiatives</a:t>
            </a:r>
          </a:p>
          <a:p>
            <a:pPr lvl="1"/>
            <a:r>
              <a:rPr lang="en-US" dirty="0"/>
              <a:t>Employee actions</a:t>
            </a:r>
          </a:p>
          <a:p>
            <a:r>
              <a:rPr lang="en-US" dirty="0"/>
              <a:t>The Gap: what do you need to do more of in your company to achieve this vision?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1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2, How:</a:t>
            </a:r>
            <a:br>
              <a:rPr lang="en-US"/>
            </a:br>
            <a:r>
              <a:rPr lang="en-US"/>
              <a:t>What are the Pieces?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Context</a:t>
            </a:r>
          </a:p>
          <a:p>
            <a:r>
              <a:rPr lang="en-US"/>
              <a:t>Setup</a:t>
            </a:r>
          </a:p>
          <a:p>
            <a:pPr lvl="1"/>
            <a:r>
              <a:rPr lang="en-US"/>
              <a:t>Initial planning</a:t>
            </a:r>
          </a:p>
          <a:p>
            <a:pPr lvl="1"/>
            <a:r>
              <a:rPr lang="en-US"/>
              <a:t>Initial education: building a knowledge foundation</a:t>
            </a:r>
          </a:p>
          <a:p>
            <a:r>
              <a:rPr lang="en-US"/>
              <a:t>Operational implementation</a:t>
            </a:r>
          </a:p>
          <a:p>
            <a:pPr lvl="1"/>
            <a:r>
              <a:rPr lang="en-US"/>
              <a:t>“Games” and other ongoing tools</a:t>
            </a:r>
          </a:p>
          <a:p>
            <a:pPr lvl="1"/>
            <a:r>
              <a:rPr lang="en-US"/>
              <a:t>Process improvement initiatives</a:t>
            </a:r>
          </a:p>
          <a:p>
            <a:r>
              <a:rPr lang="en-US"/>
              <a:t>Evaluation and continuous improvement</a:t>
            </a:r>
          </a:p>
          <a:p>
            <a:r>
              <a:rPr lang="en-US"/>
              <a:t>Future adjustments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8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64" tIns="46033" rIns="92064" bIns="46033"/>
          <a:lstStyle/>
          <a:p>
            <a:r>
              <a:rPr lang="en-US"/>
              <a:t>Context: It’s a Whole Process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Foundation: Leadership vision for how ownership should contribute to achieving strategic business objectives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Making it work: 4 categories of activities</a:t>
            </a:r>
          </a:p>
          <a:p>
            <a:pPr lvl="1"/>
            <a:r>
              <a:rPr lang="en-US"/>
              <a:t>Training, initial and ongoing – teach the rules</a:t>
            </a:r>
          </a:p>
          <a:p>
            <a:pPr lvl="1"/>
            <a:r>
              <a:rPr lang="en-US"/>
              <a:t>Communication – show the score</a:t>
            </a:r>
          </a:p>
          <a:p>
            <a:pPr lvl="1"/>
            <a:r>
              <a:rPr lang="en-US"/>
              <a:t>Incentives – share the win</a:t>
            </a:r>
          </a:p>
          <a:p>
            <a:pPr lvl="1"/>
            <a:r>
              <a:rPr lang="en-US"/>
              <a:t>Participation mechanisms – let ‘em play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0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Education:</a:t>
            </a:r>
            <a:br>
              <a:rPr lang="en-US" smtClean="0"/>
            </a:br>
            <a:r>
              <a:rPr lang="en-US" smtClean="0"/>
              <a:t>Sample Goals</a:t>
            </a: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To engage employees in learning about our business</a:t>
            </a:r>
          </a:p>
          <a:p>
            <a:r>
              <a:rPr lang="en-US" sz="2000" dirty="0" smtClean="0"/>
              <a:t>To build awareness of</a:t>
            </a:r>
          </a:p>
          <a:p>
            <a:pPr lvl="1"/>
            <a:r>
              <a:rPr lang="en-US" sz="1800" dirty="0" smtClean="0"/>
              <a:t>The connection between your actions, the outcomes for our company, and your rewards</a:t>
            </a:r>
          </a:p>
          <a:p>
            <a:pPr lvl="1"/>
            <a:r>
              <a:rPr lang="en-US" sz="1800" dirty="0" smtClean="0"/>
              <a:t>Business and financial terms, so that you can be effective consumers of financial information</a:t>
            </a:r>
          </a:p>
          <a:p>
            <a:pPr lvl="1"/>
            <a:r>
              <a:rPr lang="en-US" sz="1800" dirty="0" smtClean="0"/>
              <a:t>Pay for performance, and the stock component of this in particular</a:t>
            </a:r>
          </a:p>
          <a:p>
            <a:pPr lvl="1"/>
            <a:r>
              <a:rPr lang="en-US" sz="1800" dirty="0" smtClean="0"/>
              <a:t>How the ESOP works, especially in relation to other incentives and stock plans</a:t>
            </a:r>
          </a:p>
          <a:p>
            <a:pPr lvl="1"/>
            <a:r>
              <a:rPr lang="en-US" sz="1800" dirty="0" smtClean="0"/>
              <a:t>Balance between social responsibility and business objectives</a:t>
            </a:r>
          </a:p>
          <a:p>
            <a:r>
              <a:rPr lang="en-US" sz="2000" dirty="0" smtClean="0"/>
              <a:t>To create readiness and knowledge necessary for future implementation</a:t>
            </a:r>
            <a:endParaRPr lang="en-US" sz="2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9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Performance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1567296" y="1599640"/>
          <a:ext cx="6009409" cy="442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3859068" y="3734361"/>
            <a:ext cx="1425864" cy="57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64" tIns="46033" rIns="92064" bIns="46033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1600" b="1">
                <a:solidFill>
                  <a:srgbClr val="000099"/>
                </a:solidFill>
                <a:latin typeface="Arial" charset="0"/>
              </a:rPr>
              <a:t>High</a:t>
            </a:r>
          </a:p>
          <a:p>
            <a:pPr algn="ctr"/>
            <a:r>
              <a:rPr lang="en-US" sz="1600" b="1">
                <a:solidFill>
                  <a:srgbClr val="000099"/>
                </a:solidFill>
                <a:latin typeface="Arial" charset="0"/>
              </a:rPr>
              <a:t>Performance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48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853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Approaches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Focus on financial statements</a:t>
            </a:r>
          </a:p>
          <a:p>
            <a:pPr lvl="1"/>
            <a:r>
              <a:rPr lang="en-US"/>
              <a:t>Start w/ dollar bill, carve up</a:t>
            </a:r>
          </a:p>
          <a:p>
            <a:pPr lvl="1"/>
            <a:r>
              <a:rPr lang="en-US"/>
              <a:t>Profit &amp; Loss, Balance Sheet, Cash Flow</a:t>
            </a:r>
          </a:p>
          <a:p>
            <a:pPr lvl="1"/>
            <a:r>
              <a:rPr lang="en-US"/>
              <a:t>Case studies of where the numbers come from and how the statements relate to each other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Companies</a:t>
            </a:r>
          </a:p>
          <a:p>
            <a:pPr lvl="1"/>
            <a:r>
              <a:rPr lang="en-US"/>
              <a:t>Commercial product example: the Accounting Game / Lemonade Stand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4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Praxis Template Outline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Initially: 3 sessions, 2½ hours each, 1x / month</a:t>
            </a:r>
          </a:p>
          <a:p>
            <a:pPr lvl="1"/>
            <a:r>
              <a:rPr lang="en-US"/>
              <a:t>Session 1: Our Business, and How We Make Money</a:t>
            </a:r>
          </a:p>
          <a:p>
            <a:pPr lvl="1"/>
            <a:r>
              <a:rPr lang="en-US"/>
              <a:t>Session 2: How You Benefit through Profit Sharing, Ownership, Retirement Plans, Other Incentives</a:t>
            </a:r>
          </a:p>
          <a:p>
            <a:pPr lvl="1"/>
            <a:r>
              <a:rPr lang="en-US"/>
              <a:t>Session 3: Factors That Drive Our Stock Value, and What You Can Do To Affect It</a:t>
            </a:r>
          </a:p>
          <a:p>
            <a:r>
              <a:rPr lang="en-US"/>
              <a:t>Future: additional sessions and continuing follow-up at departmental and corporate levels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1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for Session 1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Income &amp; expenses: the personal view</a:t>
            </a:r>
          </a:p>
          <a:p>
            <a:r>
              <a:rPr lang="en-US"/>
              <a:t>Our business: the flow</a:t>
            </a:r>
          </a:p>
          <a:p>
            <a:r>
              <a:rPr lang="en-US"/>
              <a:t>Our Profit &amp; Loss statement (P&amp;L): tracking whether and how we make money</a:t>
            </a:r>
          </a:p>
          <a:p>
            <a:r>
              <a:rPr lang="en-US"/>
              <a:t>“What if?” scenarios: the impact of changes on our profits and stock value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4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1:</a:t>
            </a:r>
            <a:br>
              <a:rPr lang="en-US"/>
            </a:br>
            <a:r>
              <a:rPr lang="en-US"/>
              <a:t>Personal Income &amp; Expenses</a:t>
            </a:r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Income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Expenses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E595-7A82-45E0-84C3-B3D9791858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0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1:</a:t>
            </a:r>
            <a:br>
              <a:rPr lang="en-US"/>
            </a:br>
            <a:r>
              <a:rPr lang="en-US"/>
              <a:t>Personal Income &amp; Expenses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rounds</a:t>
            </a:r>
          </a:p>
          <a:p>
            <a:pPr lvl="1"/>
            <a:r>
              <a:rPr lang="en-US"/>
              <a:t>Round 1: Personal, your home budget</a:t>
            </a:r>
          </a:p>
          <a:p>
            <a:pPr lvl="1"/>
            <a:r>
              <a:rPr lang="en-US"/>
              <a:t>Round 2: Our Company</a:t>
            </a:r>
          </a:p>
          <a:p>
            <a:r>
              <a:rPr lang="en-US"/>
              <a:t>Questions</a:t>
            </a:r>
          </a:p>
          <a:p>
            <a:pPr lvl="1"/>
            <a:r>
              <a:rPr lang="en-US"/>
              <a:t>Where does the money come from?</a:t>
            </a:r>
          </a:p>
          <a:p>
            <a:pPr lvl="1"/>
            <a:r>
              <a:rPr lang="en-US"/>
              <a:t>Where does it go?</a:t>
            </a:r>
          </a:p>
          <a:p>
            <a:pPr lvl="1"/>
            <a:r>
              <a:rPr lang="en-US"/>
              <a:t>If there’s coming in than going out: what can you do with it, and how/when will you get it back?</a:t>
            </a:r>
          </a:p>
          <a:p>
            <a:pPr lvl="1"/>
            <a:r>
              <a:rPr lang="en-US"/>
              <a:t>If not: what can you do about it?</a:t>
            </a:r>
          </a:p>
          <a:p>
            <a:pPr lvl="1"/>
            <a:r>
              <a:rPr lang="en-US"/>
              <a:t>Who decides, and why?</a:t>
            </a:r>
          </a:p>
          <a:p>
            <a:pPr lvl="1"/>
            <a:r>
              <a:rPr lang="en-US"/>
              <a:t>How does this relate to “value” and “wealth”?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1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2:</a:t>
            </a:r>
            <a:br>
              <a:rPr lang="en-US"/>
            </a:br>
            <a:r>
              <a:rPr lang="en-US"/>
              <a:t>The Flow of the Business</a:t>
            </a:r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Your basic business process: what are the steps?</a:t>
            </a:r>
          </a:p>
          <a:p>
            <a:r>
              <a:rPr lang="en-US"/>
              <a:t>The exercise</a:t>
            </a:r>
          </a:p>
          <a:p>
            <a:pPr lvl="1"/>
            <a:r>
              <a:rPr lang="en-US"/>
              <a:t>List functions &amp; attach employee names</a:t>
            </a:r>
          </a:p>
          <a:p>
            <a:pPr lvl="1"/>
            <a:r>
              <a:rPr lang="en-US"/>
              <a:t>Compare notes, pick 1 company</a:t>
            </a:r>
          </a:p>
          <a:p>
            <a:pPr lvl="1"/>
            <a:r>
              <a:rPr lang="en-US"/>
              <a:t>[Make photos, big enough to handle: ~ 11x17]</a:t>
            </a:r>
          </a:p>
          <a:p>
            <a:pPr lvl="1"/>
            <a:r>
              <a:rPr lang="en-US"/>
              <a:t>Put them in order</a:t>
            </a:r>
          </a:p>
          <a:p>
            <a:r>
              <a:rPr lang="en-US"/>
              <a:t>Relate to the P&amp;L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8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2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2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2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2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Exercises in Session 1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P&amp;L: big enough to count, small enough to understand</a:t>
            </a:r>
          </a:p>
          <a:p>
            <a:r>
              <a:rPr lang="en-US"/>
              <a:t>Whole company P&amp;L: sum of the parts</a:t>
            </a:r>
          </a:p>
          <a:p>
            <a:r>
              <a:rPr lang="en-US"/>
              <a:t>“What if” scenarios: effect of operating improvements on the bottom line, hook to ongoing “games”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5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for Session 2</a:t>
            </a:r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ESOP &amp; Benefit Sharing Overview: create it, share it</a:t>
            </a:r>
          </a:p>
          <a:p>
            <a:r>
              <a:rPr lang="en-US"/>
              <a:t>How: Profit Sharing, Ownership, Retirement Plans, and Other Incentives</a:t>
            </a:r>
          </a:p>
          <a:p>
            <a:r>
              <a:rPr lang="en-US"/>
              <a:t>Rules: how they work</a:t>
            </a:r>
          </a:p>
          <a:p>
            <a:r>
              <a:rPr lang="en-US"/>
              <a:t>Valuation: what all these plans could be worth to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2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for Session 3</a:t>
            </a:r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Our business strategy</a:t>
            </a:r>
          </a:p>
          <a:p>
            <a:pPr lvl="1"/>
            <a:r>
              <a:rPr lang="en-US" sz="2000" dirty="0" smtClean="0"/>
              <a:t>Our value proposition: why people buy products / services from us</a:t>
            </a:r>
          </a:p>
          <a:p>
            <a:pPr lvl="1"/>
            <a:r>
              <a:rPr lang="en-US" sz="2000" dirty="0" smtClean="0"/>
              <a:t>Our Strategic Plan: where we are headed</a:t>
            </a:r>
          </a:p>
          <a:p>
            <a:r>
              <a:rPr lang="en-US" sz="2400" dirty="0" smtClean="0"/>
              <a:t>Our stock value</a:t>
            </a:r>
          </a:p>
          <a:p>
            <a:pPr lvl="1"/>
            <a:r>
              <a:rPr lang="en-US" sz="2000" dirty="0" smtClean="0"/>
              <a:t>How the market / appraiser values our stock</a:t>
            </a:r>
          </a:p>
          <a:p>
            <a:pPr lvl="1"/>
            <a:r>
              <a:rPr lang="en-US" sz="2000" dirty="0" smtClean="0"/>
              <a:t>How you affect the value</a:t>
            </a:r>
          </a:p>
          <a:p>
            <a:r>
              <a:rPr lang="en-US" sz="2400" dirty="0" smtClean="0"/>
              <a:t>Where to from here</a:t>
            </a:r>
          </a:p>
          <a:p>
            <a:pPr lvl="1"/>
            <a:r>
              <a:rPr lang="en-US" sz="2000" dirty="0" smtClean="0"/>
              <a:t>What we want you to do: operating challenges &amp; opportunities</a:t>
            </a:r>
          </a:p>
          <a:p>
            <a:pPr lvl="1"/>
            <a:r>
              <a:rPr lang="en-US" sz="2000" dirty="0" smtClean="0"/>
              <a:t>What other information you will receive: future education &amp; communications</a:t>
            </a:r>
          </a:p>
          <a:p>
            <a:r>
              <a:rPr lang="en-US" sz="2400" dirty="0" smtClean="0"/>
              <a:t>Wrap up &amp; graduation</a:t>
            </a: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8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Sample Exercises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Constructing the Balance Sheet</a:t>
            </a:r>
          </a:p>
          <a:p>
            <a:r>
              <a:rPr lang="en-US" sz="2400" dirty="0"/>
              <a:t>Developing specific performance improvement targets</a:t>
            </a:r>
          </a:p>
          <a:p>
            <a:r>
              <a:rPr lang="en-US" sz="2400" dirty="0"/>
              <a:t>Linking performance targets to the financial statements to individual rewards</a:t>
            </a:r>
          </a:p>
          <a:p>
            <a:r>
              <a:rPr lang="en-US" sz="2400" dirty="0"/>
              <a:t>Reinvesting profits: Board of Directors exercise</a:t>
            </a:r>
          </a:p>
          <a:p>
            <a:r>
              <a:rPr lang="en-US" sz="2400" dirty="0"/>
              <a:t>Profits, book value and market value</a:t>
            </a:r>
          </a:p>
          <a:p>
            <a:r>
              <a:rPr lang="en-US" sz="2400" dirty="0"/>
              <a:t>Affect of investments, acquisitions, other growth strategies – long term risk &amp; reward</a:t>
            </a:r>
          </a:p>
          <a:p>
            <a:r>
              <a:rPr lang="en-US" sz="2400" dirty="0"/>
              <a:t>Future value illustrations (for ESOP, Profit Sharing and/or other contingent benefits) – sample employee and/or individual tool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8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0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for Today</a:t>
            </a: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1: What’s Required, Why Do More?</a:t>
            </a:r>
          </a:p>
          <a:p>
            <a:pPr lvl="1"/>
            <a:r>
              <a:rPr lang="en-US" dirty="0" smtClean="0"/>
              <a:t>What company financial information do / should you share with employee-owners? Why?</a:t>
            </a:r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Part 2: How Can You Do It Effectively?</a:t>
            </a:r>
          </a:p>
          <a:p>
            <a:pPr lvl="1"/>
            <a:r>
              <a:rPr lang="en-US" dirty="0" smtClean="0"/>
              <a:t>Getting started: outline of a sample program</a:t>
            </a:r>
          </a:p>
          <a:p>
            <a:pPr lvl="1"/>
            <a:r>
              <a:rPr lang="en-US" dirty="0" smtClean="0"/>
              <a:t>Sample Exercises &amp; Discussion</a:t>
            </a:r>
          </a:p>
          <a:p>
            <a:pPr lvl="1"/>
            <a:r>
              <a:rPr lang="en-US" dirty="0" smtClean="0"/>
              <a:t>Turning education into action: participation mechanisms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9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the Process Alive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Core </a:t>
            </a:r>
            <a:r>
              <a:rPr lang="en-US" sz="2000" dirty="0">
                <a:solidFill>
                  <a:srgbClr val="FFC000"/>
                </a:solidFill>
              </a:rPr>
              <a:t>education/training</a:t>
            </a:r>
            <a:r>
              <a:rPr lang="en-US" sz="2000" dirty="0"/>
              <a:t> program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Targeted topics for leadership and/or “local” issues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More big picture – our business strategy, and why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More details – unit performance &amp; improvement goals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Repeat for new employees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Adjust for new business / economic realities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Regular </a:t>
            </a:r>
            <a:r>
              <a:rPr lang="en-US" sz="2000" dirty="0">
                <a:solidFill>
                  <a:srgbClr val="FFC000"/>
                </a:solidFill>
              </a:rPr>
              <a:t>communication</a:t>
            </a:r>
            <a:r>
              <a:rPr lang="en-US" sz="2000" dirty="0"/>
              <a:t> of performance issues and results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C000"/>
                </a:solidFill>
              </a:rPr>
              <a:t>Participation</a:t>
            </a:r>
            <a:r>
              <a:rPr lang="en-US" sz="2000" dirty="0"/>
              <a:t> structures so employees can use new information and knowledge to improve performance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Integration with other short and mid-term </a:t>
            </a:r>
            <a:r>
              <a:rPr lang="en-US" sz="2000" dirty="0">
                <a:solidFill>
                  <a:srgbClr val="FFC000"/>
                </a:solidFill>
              </a:rPr>
              <a:t>incentives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Follow up</a:t>
            </a:r>
            <a:r>
              <a:rPr lang="en-US" sz="2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“Building Long-Term Value: Developing a High-Performance Ownership Culture”</a:t>
            </a:r>
          </a:p>
          <a:p>
            <a:pPr lvl="1">
              <a:lnSpc>
                <a:spcPct val="90000"/>
              </a:lnSpc>
            </a:pPr>
            <a:r>
              <a:rPr lang="en-US" sz="1100" dirty="0" smtClean="0">
                <a:hlinkClick r:id="rId3"/>
              </a:rPr>
              <a:t>www.praxiscg.com/published-work/building-long-term-value-developing-high-performance-ownership-culture</a:t>
            </a:r>
            <a:endParaRPr lang="en-US" sz="11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9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implementation requires:</a:t>
            </a:r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Accountability: whose job is it to oversee / insure success?</a:t>
            </a:r>
          </a:p>
          <a:p>
            <a:r>
              <a:rPr lang="en-US"/>
              <a:t>Development: who will design it?</a:t>
            </a:r>
          </a:p>
          <a:p>
            <a:r>
              <a:rPr lang="en-US"/>
              <a:t>Trainers: who will teach it?  How will they learn?</a:t>
            </a:r>
          </a:p>
          <a:p>
            <a:r>
              <a:rPr lang="en-US"/>
              <a:t>Reinforcement: link to ongoing distribution of key financial data</a:t>
            </a:r>
          </a:p>
          <a:p>
            <a:r>
              <a:rPr lang="en-US"/>
              <a:t>Repetition: how often?</a:t>
            </a:r>
          </a:p>
          <a:p>
            <a:r>
              <a:rPr lang="en-US"/>
              <a:t>Revision / continuous improvement: incorporating new learning and keeping it fresh over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8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Praxis’ Principles for Effective</a:t>
            </a:r>
            <a:br>
              <a:rPr lang="en-US"/>
            </a:br>
            <a:r>
              <a:rPr lang="en-US"/>
              <a:t>Business Literacy Development</a:t>
            </a:r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</a:t>
            </a:r>
          </a:p>
          <a:p>
            <a:r>
              <a:rPr lang="en-US"/>
              <a:t>Concrete</a:t>
            </a:r>
          </a:p>
          <a:p>
            <a:r>
              <a:rPr lang="en-US"/>
              <a:t>Interactive</a:t>
            </a:r>
          </a:p>
          <a:p>
            <a:r>
              <a:rPr lang="en-US"/>
              <a:t>Enjoyable</a:t>
            </a:r>
          </a:p>
          <a:p>
            <a:r>
              <a:rPr lang="en-US"/>
              <a:t>Strategically integrated</a:t>
            </a:r>
          </a:p>
          <a:p>
            <a:r>
              <a:rPr lang="en-US"/>
              <a:t>Developmental</a:t>
            </a:r>
          </a:p>
          <a:p>
            <a:r>
              <a:rPr lang="en-US"/>
              <a:t>Just-in-time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6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6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6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6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/ Q&amp;A</a:t>
            </a: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unanswered questions?</a:t>
            </a:r>
          </a:p>
          <a:p>
            <a:r>
              <a:rPr lang="en-US" dirty="0"/>
              <a:t>What makes this hard?</a:t>
            </a:r>
          </a:p>
          <a:p>
            <a:r>
              <a:rPr lang="en-US" dirty="0"/>
              <a:t>Other best practices in your companies</a:t>
            </a:r>
            <a:r>
              <a:rPr lang="en-US" dirty="0" smtClean="0"/>
              <a:t>?</a:t>
            </a:r>
          </a:p>
          <a:p>
            <a:pPr lvl="0"/>
            <a:r>
              <a:rPr lang="en-US" dirty="0"/>
              <a:t>What are your top recommendations – things you would do now, if you were starting from scratch, or things you wish you could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59752" name="Rectangle 8"/>
          <p:cNvSpPr>
            <a:spLocks noGrp="1" noChangeArrowheads="1"/>
          </p:cNvSpPr>
          <p:nvPr>
            <p:ph idx="1"/>
          </p:nvPr>
        </p:nvSpPr>
        <p:spPr/>
        <p:txBody>
          <a:bodyPr anchor="ctr" anchorCtr="0"/>
          <a:lstStyle/>
          <a:p>
            <a:pPr>
              <a:buFontTx/>
              <a:buNone/>
            </a:pPr>
            <a:r>
              <a:rPr lang="en-US" sz="2400" dirty="0" smtClean="0"/>
              <a:t>Alex Moss</a:t>
            </a:r>
          </a:p>
          <a:p>
            <a:pPr>
              <a:buNone/>
            </a:pPr>
            <a:r>
              <a:rPr lang="en-US" sz="2400" dirty="0" smtClean="0"/>
              <a:t>Praxis </a:t>
            </a:r>
            <a:r>
              <a:rPr lang="en-US" sz="2400" dirty="0"/>
              <a:t>Consulting Group, Inc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215.753.0304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 smtClean="0">
                <a:hlinkClick r:id="rId2"/>
              </a:rPr>
              <a:t>alex@praxiscg.com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Your Burning Issues?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Learn what I don’t know</a:t>
            </a:r>
          </a:p>
          <a:p>
            <a:r>
              <a:rPr lang="en-US" sz="2400" dirty="0" smtClean="0"/>
              <a:t>Magic potion</a:t>
            </a:r>
          </a:p>
          <a:p>
            <a:r>
              <a:rPr lang="en-US" sz="2400" dirty="0" smtClean="0"/>
              <a:t>Employee wants to do what she can to help</a:t>
            </a:r>
          </a:p>
          <a:p>
            <a:r>
              <a:rPr lang="en-US" sz="2400" dirty="0" smtClean="0"/>
              <a:t>Balancing rights and responsibilities</a:t>
            </a:r>
          </a:p>
          <a:p>
            <a:r>
              <a:rPr lang="en-US" sz="2400" dirty="0" smtClean="0"/>
              <a:t>Culture through rapid growth</a:t>
            </a:r>
          </a:p>
          <a:p>
            <a:r>
              <a:rPr lang="en-US" sz="2400" dirty="0" smtClean="0"/>
              <a:t>Help people believe there’s something of value to them, not just to sellers</a:t>
            </a:r>
          </a:p>
          <a:p>
            <a:r>
              <a:rPr lang="en-US" sz="2400" dirty="0" smtClean="0"/>
              <a:t>How to engage temporary employees to have a stake in ESOP</a:t>
            </a:r>
          </a:p>
          <a:p>
            <a:r>
              <a:rPr lang="en-US" sz="2400" dirty="0" smtClean="0"/>
              <a:t>Bounty for suggestions</a:t>
            </a:r>
          </a:p>
          <a:p>
            <a:r>
              <a:rPr lang="en-US" sz="2400" dirty="0" smtClean="0"/>
              <a:t>Community building in workforce</a:t>
            </a:r>
          </a:p>
          <a:p>
            <a:r>
              <a:rPr lang="en-US" sz="2400" dirty="0" smtClean="0"/>
              <a:t>Reengaging longer-term employees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3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</a:t>
            </a:r>
            <a:r>
              <a:rPr lang="en-US" dirty="0" smtClean="0"/>
              <a:t>What’s Required, Why Do More?</a:t>
            </a:r>
            <a:endParaRPr lang="en-US" dirty="0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Legal requirements for financial disclosure</a:t>
            </a:r>
          </a:p>
          <a:p>
            <a:r>
              <a:rPr lang="en-US"/>
              <a:t>Research on employee ownership and company performance</a:t>
            </a:r>
          </a:p>
          <a:p>
            <a:r>
              <a:rPr lang="en-US"/>
              <a:t>Your company goals: what do you want “shared ownership” to do for you?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9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Disclosure Requirements:</a:t>
            </a:r>
            <a:br>
              <a:rPr lang="en-US"/>
            </a:br>
            <a:r>
              <a:rPr lang="en-US"/>
              <a:t>The Framework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ESOP Trustee is the legal “shareholder”</a:t>
            </a:r>
          </a:p>
          <a:p>
            <a:r>
              <a:rPr lang="en-US"/>
              <a:t>ESOP Participants are “beneficiaries” of a benefit plan under ERISA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4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3601728" y="1828800"/>
            <a:ext cx="19605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Individual Owners</a:t>
            </a:r>
          </a:p>
        </p:txBody>
      </p:sp>
      <p:sp>
        <p:nvSpPr>
          <p:cNvPr id="1628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00" tIns="46000" rIns="92000" bIns="46000"/>
          <a:lstStyle/>
          <a:p>
            <a:r>
              <a:rPr lang="en-US" dirty="0" smtClean="0"/>
              <a:t>ESOP Governance</a:t>
            </a:r>
            <a:endParaRPr lang="en-US" dirty="0"/>
          </a:p>
        </p:txBody>
      </p:sp>
      <p:sp>
        <p:nvSpPr>
          <p:cNvPr id="162819" name="Rectangle 21"/>
          <p:cNvSpPr>
            <a:spLocks noChangeArrowheads="1"/>
          </p:cNvSpPr>
          <p:nvPr/>
        </p:nvSpPr>
        <p:spPr bwMode="auto">
          <a:xfrm>
            <a:off x="3784110" y="1832279"/>
            <a:ext cx="1595799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 anchor="ctr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ESOP </a:t>
            </a:r>
            <a:r>
              <a:rPr lang="en-US" sz="1600" dirty="0" smtClean="0">
                <a:solidFill>
                  <a:srgbClr val="FFC000"/>
                </a:solidFill>
                <a:latin typeface="+mn-lt"/>
              </a:rPr>
              <a:t>Trustees</a:t>
            </a:r>
            <a:endParaRPr lang="en-US" sz="1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0" name="Rectangle 22"/>
          <p:cNvSpPr>
            <a:spLocks noChangeArrowheads="1"/>
          </p:cNvSpPr>
          <p:nvPr/>
        </p:nvSpPr>
        <p:spPr bwMode="auto">
          <a:xfrm flipH="1">
            <a:off x="3528164" y="2488794"/>
            <a:ext cx="586326" cy="27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+mn-lt"/>
              </a:rPr>
              <a:t>select</a:t>
            </a:r>
          </a:p>
        </p:txBody>
      </p:sp>
      <p:sp>
        <p:nvSpPr>
          <p:cNvPr id="162821" name="Line 23"/>
          <p:cNvSpPr>
            <a:spLocks noChangeShapeType="1"/>
          </p:cNvSpPr>
          <p:nvPr/>
        </p:nvSpPr>
        <p:spPr bwMode="auto">
          <a:xfrm flipH="1" flipV="1">
            <a:off x="4108713" y="2186951"/>
            <a:ext cx="0" cy="5338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4" name="Rectangle 3"/>
          <p:cNvSpPr>
            <a:spLocks noChangeArrowheads="1"/>
          </p:cNvSpPr>
          <p:nvPr/>
        </p:nvSpPr>
        <p:spPr bwMode="auto">
          <a:xfrm>
            <a:off x="3693750" y="4537680"/>
            <a:ext cx="1754304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Leadership Team</a:t>
            </a:r>
            <a:endParaRPr lang="en-US" sz="1600" dirty="0">
              <a:latin typeface="+mn-lt"/>
            </a:endParaRPr>
          </a:p>
        </p:txBody>
      </p:sp>
      <p:sp>
        <p:nvSpPr>
          <p:cNvPr id="162825" name="Rectangle 4"/>
          <p:cNvSpPr>
            <a:spLocks noChangeArrowheads="1"/>
          </p:cNvSpPr>
          <p:nvPr/>
        </p:nvSpPr>
        <p:spPr bwMode="auto">
          <a:xfrm>
            <a:off x="3352490" y="2858802"/>
            <a:ext cx="24399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600">
                <a:latin typeface="+mn-lt"/>
              </a:rPr>
              <a:t>Board of Directors</a:t>
            </a:r>
          </a:p>
        </p:txBody>
      </p:sp>
      <p:sp>
        <p:nvSpPr>
          <p:cNvPr id="162826" name="Line 6"/>
          <p:cNvSpPr>
            <a:spLocks noChangeShapeType="1"/>
          </p:cNvSpPr>
          <p:nvPr/>
        </p:nvSpPr>
        <p:spPr bwMode="auto">
          <a:xfrm>
            <a:off x="4573278" y="327220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27" name="Rectangle 7"/>
          <p:cNvSpPr>
            <a:spLocks noChangeArrowheads="1"/>
          </p:cNvSpPr>
          <p:nvPr/>
        </p:nvSpPr>
        <p:spPr bwMode="auto">
          <a:xfrm>
            <a:off x="2744478" y="3276600"/>
            <a:ext cx="1598612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appoint and oversee</a:t>
            </a:r>
          </a:p>
        </p:txBody>
      </p:sp>
      <p:sp>
        <p:nvSpPr>
          <p:cNvPr id="162828" name="Rectangle 9"/>
          <p:cNvSpPr>
            <a:spLocks noChangeArrowheads="1"/>
          </p:cNvSpPr>
          <p:nvPr/>
        </p:nvSpPr>
        <p:spPr bwMode="auto">
          <a:xfrm>
            <a:off x="4587565" y="2490188"/>
            <a:ext cx="509603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latin typeface="+mn-lt"/>
              </a:rPr>
              <a:t>elect</a:t>
            </a:r>
          </a:p>
        </p:txBody>
      </p:sp>
      <p:sp>
        <p:nvSpPr>
          <p:cNvPr id="162829" name="Line 10"/>
          <p:cNvSpPr>
            <a:spLocks noChangeShapeType="1"/>
          </p:cNvSpPr>
          <p:nvPr/>
        </p:nvSpPr>
        <p:spPr bwMode="auto">
          <a:xfrm>
            <a:off x="4573278" y="2485088"/>
            <a:ext cx="0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0" name="Line 12"/>
          <p:cNvSpPr>
            <a:spLocks noChangeShapeType="1"/>
          </p:cNvSpPr>
          <p:nvPr/>
        </p:nvSpPr>
        <p:spPr bwMode="auto">
          <a:xfrm>
            <a:off x="4573278" y="508252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1" name="Rectangle 13"/>
          <p:cNvSpPr>
            <a:spLocks noChangeArrowheads="1"/>
          </p:cNvSpPr>
          <p:nvPr/>
        </p:nvSpPr>
        <p:spPr bwMode="auto">
          <a:xfrm>
            <a:off x="2879423" y="5105400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sp>
        <p:nvSpPr>
          <p:cNvPr id="162832" name="Rectangle 14"/>
          <p:cNvSpPr>
            <a:spLocks noChangeArrowheads="1"/>
          </p:cNvSpPr>
          <p:nvPr/>
        </p:nvSpPr>
        <p:spPr bwMode="auto">
          <a:xfrm>
            <a:off x="2438400" y="1295400"/>
            <a:ext cx="4265612" cy="1122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/>
          <a:lstStyle/>
          <a:p>
            <a:pPr algn="ctr"/>
            <a:r>
              <a:rPr lang="en-US" sz="1600">
                <a:latin typeface="+mn-lt"/>
              </a:rPr>
              <a:t>Shareholders</a:t>
            </a:r>
          </a:p>
        </p:txBody>
      </p:sp>
      <p:sp>
        <p:nvSpPr>
          <p:cNvPr id="162834" name="Rectangle 16"/>
          <p:cNvSpPr>
            <a:spLocks noChangeArrowheads="1"/>
          </p:cNvSpPr>
          <p:nvPr/>
        </p:nvSpPr>
        <p:spPr bwMode="auto">
          <a:xfrm>
            <a:off x="3047690" y="5454650"/>
            <a:ext cx="3048000" cy="79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 anchor="ctr"/>
          <a:lstStyle/>
          <a:p>
            <a:pPr algn="ctr"/>
            <a:r>
              <a:rPr lang="en-US" sz="1600">
                <a:latin typeface="+mn-lt"/>
              </a:rPr>
              <a:t>Employees</a:t>
            </a:r>
          </a:p>
        </p:txBody>
      </p:sp>
      <p:sp>
        <p:nvSpPr>
          <p:cNvPr id="162835" name="Rectangle 17"/>
          <p:cNvSpPr>
            <a:spLocks noChangeArrowheads="1"/>
          </p:cNvSpPr>
          <p:nvPr/>
        </p:nvSpPr>
        <p:spPr bwMode="auto">
          <a:xfrm>
            <a:off x="3657600" y="3644329"/>
            <a:ext cx="180053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CEO / President</a:t>
            </a:r>
            <a:endParaRPr lang="en-US" sz="1600" dirty="0">
              <a:latin typeface="+mn-lt"/>
            </a:endParaRPr>
          </a:p>
        </p:txBody>
      </p:sp>
      <p:sp>
        <p:nvSpPr>
          <p:cNvPr id="162836" name="Line 19"/>
          <p:cNvSpPr>
            <a:spLocks noChangeShapeType="1"/>
          </p:cNvSpPr>
          <p:nvPr/>
        </p:nvSpPr>
        <p:spPr bwMode="auto">
          <a:xfrm>
            <a:off x="4573278" y="40577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7" name="Rectangle 20"/>
          <p:cNvSpPr>
            <a:spLocks noChangeArrowheads="1"/>
          </p:cNvSpPr>
          <p:nvPr/>
        </p:nvSpPr>
        <p:spPr bwMode="auto">
          <a:xfrm>
            <a:off x="2879423" y="4068763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6270625" y="3754439"/>
            <a:ext cx="2416175" cy="2417761"/>
            <a:chOff x="4435" y="2829"/>
            <a:chExt cx="1522" cy="1523"/>
          </a:xfrm>
        </p:grpSpPr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752" y="3141"/>
              <a:ext cx="1205" cy="899"/>
            </a:xfrm>
            <a:prstGeom prst="rect">
              <a:avLst/>
            </a:prstGeom>
            <a:noFill/>
            <a:ln w="9525">
              <a:solidFill>
                <a:srgbClr val="63B3D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518" tIns="51259" rIns="102518" bIns="51259" anchor="ctr">
              <a:spAutoFit/>
            </a:bodyPr>
            <a:lstStyle/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ESOP</a:t>
              </a:r>
            </a:p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Communications Committee:</a:t>
              </a:r>
              <a:endParaRPr lang="en-US" sz="1800" dirty="0">
                <a:solidFill>
                  <a:srgbClr val="63B3DD"/>
                </a:solidFill>
                <a:latin typeface="Arial" charset="0"/>
              </a:endParaRP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Promote</a:t>
              </a: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Ownership</a:t>
              </a:r>
            </a:p>
          </p:txBody>
        </p:sp>
        <p:sp>
          <p:nvSpPr>
            <p:cNvPr id="31" name="AutoShape 36"/>
            <p:cNvSpPr>
              <a:spLocks/>
            </p:cNvSpPr>
            <p:nvPr/>
          </p:nvSpPr>
          <p:spPr bwMode="auto">
            <a:xfrm flipH="1">
              <a:off x="4435" y="2829"/>
              <a:ext cx="158" cy="1523"/>
            </a:xfrm>
            <a:prstGeom prst="leftBrace">
              <a:avLst>
                <a:gd name="adj1" fmla="val 80327"/>
                <a:gd name="adj2" fmla="val 50000"/>
              </a:avLst>
            </a:prstGeom>
            <a:noFill/>
            <a:ln w="38100">
              <a:solidFill>
                <a:srgbClr val="63B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31" tIns="46018" rIns="92031" bIns="46018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2400" y="1606838"/>
            <a:ext cx="3631710" cy="4488868"/>
            <a:chOff x="152400" y="1606838"/>
            <a:chExt cx="3631710" cy="4488868"/>
          </a:xfrm>
        </p:grpSpPr>
        <p:sp>
          <p:nvSpPr>
            <p:cNvPr id="162839" name="Rectangle 24"/>
            <p:cNvSpPr>
              <a:spLocks noChangeArrowheads="1"/>
            </p:cNvSpPr>
            <p:nvPr/>
          </p:nvSpPr>
          <p:spPr bwMode="auto">
            <a:xfrm>
              <a:off x="152400" y="3753545"/>
              <a:ext cx="1253714" cy="5898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Participants</a:t>
              </a:r>
            </a:p>
          </p:txBody>
        </p:sp>
        <p:sp>
          <p:nvSpPr>
            <p:cNvPr id="162840" name="Rectangle 25"/>
            <p:cNvSpPr>
              <a:spLocks noChangeArrowheads="1"/>
            </p:cNvSpPr>
            <p:nvPr/>
          </p:nvSpPr>
          <p:spPr bwMode="auto">
            <a:xfrm>
              <a:off x="900301" y="4991500"/>
              <a:ext cx="1080589" cy="64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when meet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eligibility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requirements</a:t>
              </a:r>
            </a:p>
          </p:txBody>
        </p:sp>
        <p:sp>
          <p:nvSpPr>
            <p:cNvPr id="162841" name="AutoShape 30"/>
            <p:cNvSpPr>
              <a:spLocks/>
            </p:cNvSpPr>
            <p:nvPr/>
          </p:nvSpPr>
          <p:spPr bwMode="auto">
            <a:xfrm>
              <a:off x="2619733" y="3886200"/>
              <a:ext cx="275557" cy="2209506"/>
            </a:xfrm>
            <a:prstGeom prst="leftBrace">
              <a:avLst>
                <a:gd name="adj1" fmla="val 4847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82589" tIns="41297" rIns="82589" bIns="41297" anchor="ctr"/>
            <a:lstStyle/>
            <a:p>
              <a:pPr algn="ctr" defTabSz="820738"/>
              <a:endParaRPr lang="en-US" sz="220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162842" name="AutoShape 31"/>
            <p:cNvCxnSpPr>
              <a:cxnSpLocks noChangeShapeType="1"/>
              <a:stCxn id="162841" idx="1"/>
              <a:endCxn id="162839" idx="2"/>
            </p:cNvCxnSpPr>
            <p:nvPr/>
          </p:nvCxnSpPr>
          <p:spPr bwMode="auto">
            <a:xfrm rot="10800000">
              <a:off x="779257" y="4343401"/>
              <a:ext cx="1840476" cy="64755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2844" name="Rectangle 26"/>
            <p:cNvSpPr>
              <a:spLocks noChangeArrowheads="1"/>
            </p:cNvSpPr>
            <p:nvPr/>
          </p:nvSpPr>
          <p:spPr bwMode="auto">
            <a:xfrm>
              <a:off x="914090" y="2781918"/>
              <a:ext cx="1004004" cy="647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are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represented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by</a:t>
              </a:r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190229" y="1606838"/>
              <a:ext cx="1178056" cy="831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Fiduciary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Committee</a:t>
              </a:r>
              <a:endParaRPr lang="en-US" sz="1600" dirty="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5" name="Straight Arrow Connector 4"/>
            <p:cNvCxnSpPr>
              <a:stCxn id="162839" idx="0"/>
              <a:endCxn id="34" idx="2"/>
            </p:cNvCxnSpPr>
            <p:nvPr/>
          </p:nvCxnSpPr>
          <p:spPr bwMode="auto">
            <a:xfrm flipV="1">
              <a:off x="779257" y="2438400"/>
              <a:ext cx="0" cy="131514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34" idx="3"/>
              <a:endCxn id="162819" idx="1"/>
            </p:cNvCxnSpPr>
            <p:nvPr/>
          </p:nvCxnSpPr>
          <p:spPr bwMode="auto">
            <a:xfrm flipV="1">
              <a:off x="1368285" y="2001839"/>
              <a:ext cx="2415825" cy="207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8A5-80E7-4ECD-9962-A0AA82E789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29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9" grpId="0" animBg="1"/>
      <p:bldP spid="162819" grpId="0" animBg="1"/>
      <p:bldP spid="162820" grpId="0"/>
      <p:bldP spid="1628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ESOP Trustee receives all information that is disclosed to shareholders</a:t>
            </a:r>
          </a:p>
          <a:p>
            <a:r>
              <a:rPr lang="en-US" dirty="0"/>
              <a:t>ESOP Participants have clear rights to view certain </a:t>
            </a:r>
            <a:r>
              <a:rPr lang="en-US" b="1" dirty="0">
                <a:solidFill>
                  <a:srgbClr val="FFC000"/>
                </a:solidFill>
              </a:rPr>
              <a:t>ESOP</a:t>
            </a:r>
            <a:r>
              <a:rPr lang="en-US" dirty="0"/>
              <a:t> information</a:t>
            </a:r>
          </a:p>
          <a:p>
            <a:r>
              <a:rPr lang="en-US" dirty="0"/>
              <a:t>ESOP Participants have very limited rights to view </a:t>
            </a:r>
            <a:r>
              <a:rPr lang="en-US" dirty="0">
                <a:solidFill>
                  <a:srgbClr val="FFC000"/>
                </a:solidFill>
              </a:rPr>
              <a:t>company</a:t>
            </a:r>
            <a:r>
              <a:rPr lang="en-US" dirty="0"/>
              <a:t> financial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ESOP Participants have no operational </a:t>
            </a:r>
            <a:r>
              <a:rPr lang="en-US" dirty="0">
                <a:solidFill>
                  <a:srgbClr val="FFC000"/>
                </a:solidFill>
              </a:rPr>
              <a:t>management</a:t>
            </a:r>
            <a:r>
              <a:rPr lang="en-US" dirty="0" smtClean="0"/>
              <a:t> rights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0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Go Beyond the Legal Requirements?</a:t>
            </a: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Bottom line: employee-owned companies perform better</a:t>
            </a:r>
          </a:p>
          <a:p>
            <a:r>
              <a:rPr lang="en-US" smtClean="0"/>
              <a:t>Research supported by Employee Ownership Foundation</a:t>
            </a:r>
          </a:p>
          <a:p>
            <a:pPr lvl="1"/>
            <a:r>
              <a:rPr lang="en-US" smtClean="0"/>
              <a:t>GSS: layoffs during recent recession</a:t>
            </a:r>
          </a:p>
          <a:p>
            <a:pPr lvl="1"/>
            <a:r>
              <a:rPr lang="en-US" smtClean="0"/>
              <a:t>Blasi &amp; Kruse: impact of employee ownership on company performance in privately-held firms</a:t>
            </a:r>
          </a:p>
          <a:p>
            <a:pPr lvl="1"/>
            <a:r>
              <a:rPr lang="en-US" smtClean="0"/>
              <a:t>National public opinion survey</a:t>
            </a:r>
          </a:p>
          <a:p>
            <a:r>
              <a:rPr lang="en-US" smtClean="0"/>
              <a:t>Other research: see NCEO summary</a:t>
            </a:r>
          </a:p>
          <a:p>
            <a:r>
              <a:rPr lang="en-US" smtClean="0"/>
              <a:t>Ownership culture: strategies to link the fact of ownership to actual performance improvements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EO Performance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1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xis oct2010">
  <a:themeElements>
    <a:clrScheme name="2_Dual_Darkback 14">
      <a:dk1>
        <a:srgbClr val="464A44"/>
      </a:dk1>
      <a:lt1>
        <a:srgbClr val="FFFFFF"/>
      </a:lt1>
      <a:dk2>
        <a:srgbClr val="070F3D"/>
      </a:dk2>
      <a:lt2>
        <a:srgbClr val="FFFFFF"/>
      </a:lt2>
      <a:accent1>
        <a:srgbClr val="99A29B"/>
      </a:accent1>
      <a:accent2>
        <a:srgbClr val="5A6E1E"/>
      </a:accent2>
      <a:accent3>
        <a:srgbClr val="AAAAAF"/>
      </a:accent3>
      <a:accent4>
        <a:srgbClr val="DADADA"/>
      </a:accent4>
      <a:accent5>
        <a:srgbClr val="CACECB"/>
      </a:accent5>
      <a:accent6>
        <a:srgbClr val="51631A"/>
      </a:accent6>
      <a:hlink>
        <a:srgbClr val="CCECFF"/>
      </a:hlink>
      <a:folHlink>
        <a:srgbClr val="CCECFF"/>
      </a:folHlink>
    </a:clrScheme>
    <a:fontScheme name="2_Dual_Darkb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Dual_Dark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3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8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4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Praxis oct2010</Template>
  <TotalTime>4314</TotalTime>
  <Words>2045</Words>
  <Application>Microsoft Office PowerPoint</Application>
  <PresentationFormat>On-screen Show (4:3)</PresentationFormat>
  <Paragraphs>390</Paragraphs>
  <Slides>34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Praxis oct2010</vt:lpstr>
      <vt:lpstr>Achieving the Performance Potential of Shared Ownership</vt:lpstr>
      <vt:lpstr>Organizational Performance</vt:lpstr>
      <vt:lpstr>Agenda for Today</vt:lpstr>
      <vt:lpstr>What are Your Burning Issues?</vt:lpstr>
      <vt:lpstr>Part 1: What’s Required, Why Do More?</vt:lpstr>
      <vt:lpstr>Legal Disclosure Requirements: The Framework</vt:lpstr>
      <vt:lpstr>ESOP Governance</vt:lpstr>
      <vt:lpstr>Implications</vt:lpstr>
      <vt:lpstr>Why Go Beyond the Legal Requirements?</vt:lpstr>
      <vt:lpstr>The Role of Employee Ownership: How does it add to the mix?</vt:lpstr>
      <vt:lpstr>Ownership Culture</vt:lpstr>
      <vt:lpstr>How Do We Want Employees To Act: Ownership Behaviors</vt:lpstr>
      <vt:lpstr>Praxis’ Employee Ownership Performance CycleTM</vt:lpstr>
      <vt:lpstr>Discussion Question 1: Link to Your Strategic Goals</vt:lpstr>
      <vt:lpstr>Discussion Question 2: Current Status</vt:lpstr>
      <vt:lpstr>Discussion Question 3: Future Vision</vt:lpstr>
      <vt:lpstr>Part 2, How: What are the Pieces?</vt:lpstr>
      <vt:lpstr>Context: It’s a Whole Process</vt:lpstr>
      <vt:lpstr>Initial Education: Sample Goals</vt:lpstr>
      <vt:lpstr>Common Approaches</vt:lpstr>
      <vt:lpstr>Praxis Template Outline</vt:lpstr>
      <vt:lpstr>Agenda for Session 1</vt:lpstr>
      <vt:lpstr>Exercise 1: Personal Income &amp; Expenses</vt:lpstr>
      <vt:lpstr>Exercise 1: Personal Income &amp; Expenses</vt:lpstr>
      <vt:lpstr>Exercise 2: The Flow of the Business</vt:lpstr>
      <vt:lpstr>Other Exercises in Session 1</vt:lpstr>
      <vt:lpstr>Agenda for Session 2</vt:lpstr>
      <vt:lpstr>Agenda for Session 3</vt:lpstr>
      <vt:lpstr>Other Sample Exercises</vt:lpstr>
      <vt:lpstr>Keeping the Process Alive</vt:lpstr>
      <vt:lpstr>Effective implementation requires:</vt:lpstr>
      <vt:lpstr>Praxis’ Principles for Effective Business Literacy Development</vt:lpstr>
      <vt:lpstr>Discussion / Q&amp;A</vt:lpstr>
      <vt:lpstr>Contact Information</vt:lpstr>
      <vt:lpstr>Value Prop</vt:lpstr>
    </vt:vector>
  </TitlesOfParts>
  <Company>Green Mountian Coffee Roaster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Davis</dc:creator>
  <cp:lastModifiedBy>Don Jamison</cp:lastModifiedBy>
  <cp:revision>281</cp:revision>
  <dcterms:created xsi:type="dcterms:W3CDTF">1999-10-06T14:11:16Z</dcterms:created>
  <dcterms:modified xsi:type="dcterms:W3CDTF">2012-06-14T16:56:32Z</dcterms:modified>
</cp:coreProperties>
</file>