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345" r:id="rId3"/>
    <p:sldId id="346" r:id="rId4"/>
    <p:sldId id="343" r:id="rId5"/>
    <p:sldId id="341" r:id="rId6"/>
    <p:sldId id="342" r:id="rId7"/>
    <p:sldId id="344" r:id="rId8"/>
    <p:sldId id="340" r:id="rId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345C8C"/>
    <a:srgbClr val="5D9732"/>
    <a:srgbClr val="7F7F7F"/>
    <a:srgbClr val="8F807D"/>
    <a:srgbClr val="F0A638"/>
    <a:srgbClr val="606370"/>
    <a:srgbClr val="6F9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9648" autoAdjust="0"/>
  </p:normalViewPr>
  <p:slideViewPr>
    <p:cSldViewPr>
      <p:cViewPr varScale="1">
        <p:scale>
          <a:sx n="136" d="100"/>
          <a:sy n="136" d="100"/>
        </p:scale>
        <p:origin x="-1344" y="-96"/>
      </p:cViewPr>
      <p:guideLst>
        <p:guide orient="horz" pos="1566"/>
        <p:guide orient="horz" pos="480"/>
        <p:guide orient="horz" pos="3984"/>
        <p:guide orient="horz" pos="2976"/>
        <p:guide orient="horz" pos="768"/>
        <p:guide pos="802"/>
        <p:guide pos="240"/>
        <p:guide pos="5616"/>
        <p:guide pos="3048"/>
      </p:guideLst>
    </p:cSldViewPr>
  </p:slideViewPr>
  <p:outlineViewPr>
    <p:cViewPr>
      <p:scale>
        <a:sx n="33" d="100"/>
        <a:sy n="33" d="100"/>
      </p:scale>
      <p:origin x="0" y="13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568" y="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7A07C1-42C7-4F1D-89ED-F4F09FDA0ACD}" type="datetimeFigureOut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4" tIns="46630" rIns="93254" bIns="4663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4" y="4421035"/>
            <a:ext cx="5615299" cy="4187506"/>
          </a:xfrm>
          <a:prstGeom prst="rect">
            <a:avLst/>
          </a:prstGeom>
        </p:spPr>
        <p:txBody>
          <a:bodyPr vert="horz" lIns="93254" tIns="46630" rIns="93254" bIns="4663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568" y="8838870"/>
            <a:ext cx="3041754" cy="465457"/>
          </a:xfrm>
          <a:prstGeom prst="rect">
            <a:avLst/>
          </a:prstGeom>
        </p:spPr>
        <p:txBody>
          <a:bodyPr vert="horz" lIns="93254" tIns="46630" rIns="93254" bIns="466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70E9BB-52A6-42EC-83FA-4851C4F64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8B58F-4616-4380-8AA5-783796AB30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E9BB-52A6-42EC-83FA-4851C4F646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6553200" y="1214437"/>
            <a:ext cx="22860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1981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5400000">
            <a:off x="5829697" y="1409303"/>
            <a:ext cx="1143000" cy="794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8681-40BE-413A-94E7-E7CCF4C49A1A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B51C-1569-431C-9091-2A0032DBC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91F0-86A1-43AC-A8F1-806472AA1B75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E0B6-BB79-4295-A56D-4A9B04471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24874" cy="5562600"/>
          </a:xfrm>
          <a:ln>
            <a:noFill/>
          </a:ln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buSzPct val="80000"/>
              <a:buFont typeface="Wingdings" pitchFamily="2" charset="2"/>
              <a:buChar char="q"/>
              <a:defRPr sz="2000" b="1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buClr>
                <a:schemeClr val="accent3">
                  <a:lumMod val="75000"/>
                </a:schemeClr>
              </a:buCl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15350" cy="596900"/>
          </a:xfrm>
        </p:spPr>
        <p:txBody>
          <a:bodyPr>
            <a:normAutofit/>
          </a:bodyPr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8305800" y="0"/>
            <a:ext cx="838200" cy="365125"/>
          </a:xfrm>
        </p:spPr>
        <p:txBody>
          <a:bodyPr/>
          <a:lstStyle>
            <a:lvl1pPr>
              <a:defRPr b="1" i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F7D1D514-482A-4462-9655-03A9E65B2E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760412"/>
            <a:ext cx="8915400" cy="1588"/>
          </a:xfrm>
          <a:prstGeom prst="line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100" y="6464300"/>
            <a:ext cx="1524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5867400" cy="727075"/>
          </a:xfrm>
        </p:spPr>
        <p:txBody>
          <a:bodyPr anchor="t">
            <a:noAutofit/>
          </a:bodyPr>
          <a:lstStyle>
            <a:lvl1pPr algn="l">
              <a:defRPr sz="40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3886200" cy="385763"/>
          </a:xfrm>
        </p:spPr>
        <p:txBody>
          <a:bodyPr/>
          <a:lstStyle>
            <a:lvl1pPr marL="0" indent="0">
              <a:buNone/>
              <a:defRPr sz="1800">
                <a:latin typeface="Times New Roman" pitchFamily="18" charset="0"/>
                <a:cs typeface="Times New Roman" pitchFamily="18" charset="0"/>
              </a:defRPr>
            </a:lvl1pPr>
            <a:lvl2pPr>
              <a:defRPr sz="1400">
                <a:latin typeface="Times New Roman" pitchFamily="18" charset="0"/>
                <a:cs typeface="Times New Roman" pitchFamily="18" charset="0"/>
              </a:defRPr>
            </a:lvl2pPr>
            <a:lvl3pPr>
              <a:defRPr sz="1400">
                <a:latin typeface="Times New Roman" pitchFamily="18" charset="0"/>
                <a:cs typeface="Times New Roman" pitchFamily="18" charset="0"/>
              </a:defRPr>
            </a:lvl3pPr>
            <a:lvl4pPr>
              <a:defRPr sz="1400">
                <a:latin typeface="Times New Roman" pitchFamily="18" charset="0"/>
                <a:cs typeface="Times New Roman" pitchFamily="18" charset="0"/>
              </a:defRPr>
            </a:lvl4pPr>
            <a:lvl5pPr>
              <a:defRPr sz="1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81000" y="3124200"/>
            <a:ext cx="853440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4C2A-E792-4126-B4A3-5207E08BA47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64E7-CA29-41DB-B48D-DC4DD795AB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5A18-5FD3-4F98-A2C8-97081B1E2088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9D328-0BA5-402C-A299-77C403D384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rairie Capital Advisors Logo 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9513" y="6477000"/>
            <a:ext cx="1462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6"/>
          <p:cNvCxnSpPr/>
          <p:nvPr userDrawn="1"/>
        </p:nvCxnSpPr>
        <p:spPr>
          <a:xfrm>
            <a:off x="106363" y="760413"/>
            <a:ext cx="8824912" cy="1587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 userDrawn="1"/>
        </p:nvCxnSpPr>
        <p:spPr>
          <a:xfrm rot="5400000">
            <a:off x="-2782093" y="3237706"/>
            <a:ext cx="6172200" cy="158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/>
          <a:lstStyle>
            <a:lvl1pPr algn="l">
              <a:defRPr sz="2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42E2-655C-4F38-A5D7-8CFD998CCCF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DD7B-DD37-4CF5-9CC9-0825F5871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AC53-AA9B-4393-AD88-D8ECD941AF1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C328-0071-4D67-A5C3-36D434DBAB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F4C9D-87EC-458B-92DA-833DC072B8CF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9920-DE72-454D-8C72-36E6FEA1B2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2A2CF9-C4E9-4F4B-8572-1F95680A2343}" type="datetime1">
              <a:rPr lang="en-US"/>
              <a:pPr>
                <a:defRPr/>
              </a:pPr>
              <a:t>6/18/12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 Slide </a:t>
            </a:r>
            <a:fld id="{7114A199-1693-4D7D-9B39-6C9C5C5C9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aspengren@prairiecap.com" TargetMode="External"/><Relationship Id="rId4" Type="http://schemas.openxmlformats.org/officeDocument/2006/relationships/hyperlink" Target="mailto:jabrams@southmountain.com" TargetMode="External"/><Relationship Id="rId5" Type="http://schemas.openxmlformats.org/officeDocument/2006/relationships/hyperlink" Target="mailto:cindy.osgood@kingarthurflour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6019800" cy="8382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Developing New Leaders In Employee-Owned Companies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338" name="Content Placeholder 3"/>
          <p:cNvSpPr>
            <a:spLocks noGrp="1"/>
          </p:cNvSpPr>
          <p:nvPr>
            <p:ph idx="10"/>
          </p:nvPr>
        </p:nvSpPr>
        <p:spPr>
          <a:xfrm>
            <a:off x="6553200" y="1447800"/>
            <a:ext cx="2590800" cy="38576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Arial" pitchFamily="34" charset="0"/>
                <a:cs typeface="Arial" pitchFamily="34" charset="0"/>
              </a:rPr>
              <a:t>June 8, 2012</a:t>
            </a: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2590800" y="1981200"/>
            <a:ext cx="434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600" b="1" dirty="0" smtClean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Victor Aspengren</a:t>
            </a:r>
            <a:endParaRPr lang="en-US" sz="24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Prairie </a:t>
            </a:r>
            <a:r>
              <a:rPr lang="en-US" sz="2400" dirty="0">
                <a:cs typeface="Arial" charset="0"/>
              </a:rPr>
              <a:t>Capital Advisors, Inc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John Abrams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South Mountain Company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400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Cindy Osgood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400" dirty="0" smtClean="0">
                <a:cs typeface="Arial" charset="0"/>
              </a:rPr>
              <a:t>King Arthur Flour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400" dirty="0" smtClean="0">
                <a:cs typeface="Arial" charset="0"/>
              </a:rPr>
              <a:t>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1400" b="1" dirty="0">
              <a:cs typeface="Arial" charset="0"/>
            </a:endParaRPr>
          </a:p>
        </p:txBody>
      </p:sp>
      <p:pic>
        <p:nvPicPr>
          <p:cNvPr id="14342" name="Picture 8" descr="Prairie Capital Advisors Logo 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6324600"/>
            <a:ext cx="21751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Employee owned vs</a:t>
            </a:r>
            <a:r>
              <a:rPr lang="en-US" dirty="0"/>
              <a:t>. </a:t>
            </a:r>
            <a:r>
              <a:rPr lang="en-US" dirty="0" smtClean="0"/>
              <a:t>Non-Employee Owned</a:t>
            </a:r>
            <a:endParaRPr lang="en-US" dirty="0"/>
          </a:p>
          <a:p>
            <a:pPr lvl="1"/>
            <a:r>
              <a:rPr lang="en-US" sz="2000" dirty="0"/>
              <a:t>Everyone has “skin” in the game </a:t>
            </a:r>
          </a:p>
          <a:p>
            <a:pPr lvl="1"/>
            <a:r>
              <a:rPr lang="en-US" sz="2000" dirty="0"/>
              <a:t>Long term view is critical to all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Difference In Employee Owned Companies?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5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</a:p>
          <a:p>
            <a:r>
              <a:rPr lang="en-US" dirty="0" smtClean="0"/>
              <a:t>Ego</a:t>
            </a:r>
          </a:p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Pitfalls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works?</a:t>
            </a:r>
          </a:p>
          <a:p>
            <a:r>
              <a:rPr lang="en-US" dirty="0" smtClean="0"/>
              <a:t>How much time should be spent on development?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Good communicator</a:t>
            </a:r>
          </a:p>
          <a:p>
            <a:pPr lvl="1"/>
            <a:r>
              <a:rPr lang="en-US" sz="2000" dirty="0"/>
              <a:t>Provides feedback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Follow through on items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Company performance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Individual &amp; group</a:t>
            </a:r>
          </a:p>
          <a:p>
            <a:pPr lvl="1"/>
            <a:r>
              <a:rPr lang="en-US" sz="2000" dirty="0"/>
              <a:t>Information that is shared/presented needs to be relevant to the audience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Ask for input from the audience before and after meetings</a:t>
            </a:r>
          </a:p>
          <a:p>
            <a:pPr lvl="1"/>
            <a:r>
              <a:rPr lang="en-US" sz="2000" dirty="0"/>
              <a:t>Timing is critical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 Too early or too late can be devastating to employee owners</a:t>
            </a:r>
          </a:p>
          <a:p>
            <a:pPr lvl="1"/>
            <a:r>
              <a:rPr lang="en-US" sz="2000" dirty="0"/>
              <a:t>Listening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Spend a lot of time listening</a:t>
            </a:r>
          </a:p>
          <a:p>
            <a:pPr lvl="3"/>
            <a:r>
              <a:rPr lang="en-US" sz="2000" dirty="0">
                <a:latin typeface="Arial" pitchFamily="34" charset="0"/>
                <a:cs typeface="Arial" pitchFamily="34" charset="0"/>
              </a:rPr>
              <a:t>Individual</a:t>
            </a:r>
          </a:p>
          <a:p>
            <a:pPr lvl="3"/>
            <a:r>
              <a:rPr lang="en-US" sz="2000" dirty="0">
                <a:latin typeface="Arial" pitchFamily="34" charset="0"/>
                <a:cs typeface="Arial" pitchFamily="34" charset="0"/>
              </a:rPr>
              <a:t>Group</a:t>
            </a:r>
          </a:p>
          <a:p>
            <a:pPr lvl="3"/>
            <a:r>
              <a:rPr lang="en-US" sz="2000" dirty="0">
                <a:latin typeface="Arial" pitchFamily="34" charset="0"/>
                <a:cs typeface="Arial" pitchFamily="34" charset="0"/>
              </a:rPr>
              <a:t>Organization as a whole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20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Lead by example – </a:t>
            </a:r>
            <a:r>
              <a:rPr lang="en-US" i="1" dirty="0"/>
              <a:t>This item speaks for itself!</a:t>
            </a:r>
            <a:endParaRPr lang="en-US" dirty="0"/>
          </a:p>
          <a:p>
            <a:pPr lvl="0"/>
            <a:r>
              <a:rPr lang="en-US" dirty="0"/>
              <a:t>Provide the vision for the company</a:t>
            </a:r>
          </a:p>
          <a:p>
            <a:pPr lvl="1"/>
            <a:r>
              <a:rPr lang="en-US" sz="2000" dirty="0"/>
              <a:t>It needs to be transparent</a:t>
            </a:r>
          </a:p>
          <a:p>
            <a:pPr lvl="1"/>
            <a:r>
              <a:rPr lang="en-US" sz="2000" dirty="0"/>
              <a:t>Have a plan and act on the plan</a:t>
            </a:r>
          </a:p>
          <a:p>
            <a:pPr lvl="0"/>
            <a:r>
              <a:rPr lang="en-US" dirty="0"/>
              <a:t>Make courageous decisions</a:t>
            </a:r>
          </a:p>
          <a:p>
            <a:pPr lvl="1"/>
            <a:r>
              <a:rPr lang="en-US" sz="2000" dirty="0"/>
              <a:t>Address the “sacred cows” in the organization</a:t>
            </a:r>
          </a:p>
          <a:p>
            <a:pPr lvl="1"/>
            <a:r>
              <a:rPr lang="en-US" sz="2000" dirty="0"/>
              <a:t>Remove the cancers at any level</a:t>
            </a:r>
          </a:p>
          <a:p>
            <a:pPr lvl="1"/>
            <a:r>
              <a:rPr lang="en-US" sz="2000" dirty="0"/>
              <a:t>Take calculated risks</a:t>
            </a:r>
          </a:p>
          <a:p>
            <a:pPr lvl="0"/>
            <a:r>
              <a:rPr lang="en-US" dirty="0"/>
              <a:t>Empower others</a:t>
            </a:r>
          </a:p>
          <a:p>
            <a:pPr lvl="1"/>
            <a:r>
              <a:rPr lang="en-US" sz="2000" dirty="0"/>
              <a:t>Trust us – do not micro manage</a:t>
            </a:r>
          </a:p>
          <a:p>
            <a:pPr lvl="1"/>
            <a:r>
              <a:rPr lang="en-US" sz="2000" dirty="0"/>
              <a:t>Delegate to the right people</a:t>
            </a:r>
          </a:p>
          <a:p>
            <a:pPr lvl="1"/>
            <a:r>
              <a:rPr lang="en-US" sz="2000" dirty="0"/>
              <a:t>Share information</a:t>
            </a:r>
          </a:p>
          <a:p>
            <a:pPr lvl="1"/>
            <a:r>
              <a:rPr lang="en-US" sz="2000" dirty="0"/>
              <a:t>Invest in the employee owners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Committed to </a:t>
            </a:r>
            <a:r>
              <a:rPr lang="en-US" dirty="0" smtClean="0"/>
              <a:t>employee ownership</a:t>
            </a:r>
            <a:endParaRPr lang="en-US" dirty="0"/>
          </a:p>
          <a:p>
            <a:pPr lvl="1"/>
            <a:r>
              <a:rPr lang="en-US" sz="2000" dirty="0"/>
              <a:t>Financial commitment</a:t>
            </a:r>
          </a:p>
          <a:p>
            <a:pPr lvl="1"/>
            <a:r>
              <a:rPr lang="en-US" sz="2000" dirty="0"/>
              <a:t>Ownership culture</a:t>
            </a:r>
          </a:p>
          <a:p>
            <a:pPr lvl="1"/>
            <a:r>
              <a:rPr lang="en-US" sz="2000" dirty="0"/>
              <a:t>Sustainable into the future</a:t>
            </a:r>
          </a:p>
          <a:p>
            <a:pPr lvl="1"/>
            <a:r>
              <a:rPr lang="en-US" sz="2000" dirty="0"/>
              <a:t>Use it as a tool for better performance</a:t>
            </a:r>
          </a:p>
          <a:p>
            <a:pPr lvl="1"/>
            <a:r>
              <a:rPr lang="en-US" sz="2000" dirty="0"/>
              <a:t>Use it as a weapon against competitors</a:t>
            </a:r>
          </a:p>
          <a:p>
            <a:pPr lvl="1"/>
            <a:r>
              <a:rPr lang="en-US" sz="2000" dirty="0"/>
              <a:t>If it is viewed as </a:t>
            </a:r>
            <a:r>
              <a:rPr lang="en-US" sz="2000"/>
              <a:t>an </a:t>
            </a:r>
            <a:r>
              <a:rPr lang="en-US" sz="2000" smtClean="0"/>
              <a:t>Albatross, </a:t>
            </a:r>
            <a:r>
              <a:rPr lang="en-US" sz="2000" dirty="0"/>
              <a:t>it is a huge organizational problem</a:t>
            </a:r>
          </a:p>
          <a:p>
            <a:pPr lvl="0"/>
            <a:r>
              <a:rPr lang="en-US" dirty="0"/>
              <a:t>Exude knowledge &amp; confidence</a:t>
            </a:r>
          </a:p>
          <a:p>
            <a:pPr lvl="1"/>
            <a:r>
              <a:rPr lang="en-US" sz="2000" dirty="0"/>
              <a:t>Be a mentor</a:t>
            </a:r>
          </a:p>
          <a:p>
            <a:pPr lvl="1"/>
            <a:r>
              <a:rPr lang="en-US" sz="2000" dirty="0"/>
              <a:t>Stay ahead of the curve</a:t>
            </a:r>
          </a:p>
          <a:p>
            <a:pPr lvl="1"/>
            <a:r>
              <a:rPr lang="en-US" sz="2000" dirty="0"/>
              <a:t>Self-aware of strengths and weaknesses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Plus your plusses</a:t>
            </a:r>
          </a:p>
          <a:p>
            <a:pPr lvl="2"/>
            <a:r>
              <a:rPr lang="en-US" sz="2000" dirty="0">
                <a:latin typeface="Arial" pitchFamily="34" charset="0"/>
                <a:cs typeface="Arial" pitchFamily="34" charset="0"/>
              </a:rPr>
              <a:t>Fill in your weaknesses</a:t>
            </a:r>
          </a:p>
          <a:p>
            <a:pPr lvl="0"/>
            <a:r>
              <a:rPr lang="en-US" dirty="0"/>
              <a:t>Faith in people</a:t>
            </a:r>
          </a:p>
          <a:p>
            <a:pPr lvl="1"/>
            <a:r>
              <a:rPr lang="en-US" sz="2000" dirty="0"/>
              <a:t>Innately believe that people are good</a:t>
            </a:r>
          </a:p>
          <a:p>
            <a:pPr lvl="1"/>
            <a:r>
              <a:rPr lang="en-US" sz="2000" dirty="0"/>
              <a:t>A cornerstone to building trust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44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dirty="0">
                <a:cs typeface="Arial" charset="0"/>
              </a:rPr>
              <a:t>Victor Aspengren</a:t>
            </a:r>
          </a:p>
          <a:p>
            <a:pPr algn="ctr">
              <a:buNone/>
            </a:pPr>
            <a:r>
              <a:rPr lang="en-US" sz="2400" dirty="0">
                <a:cs typeface="Arial" charset="0"/>
              </a:rPr>
              <a:t>Prairie Capital Advisors, Inc.</a:t>
            </a:r>
          </a:p>
          <a:p>
            <a:pPr algn="ctr">
              <a:buNone/>
            </a:pPr>
            <a:r>
              <a:rPr lang="en-US" sz="2400" dirty="0">
                <a:cs typeface="Arial" charset="0"/>
                <a:hlinkClick r:id="rId3"/>
              </a:rPr>
              <a:t>vaspengren@prairiecap.com</a:t>
            </a:r>
            <a:r>
              <a:rPr lang="en-US" sz="2400" dirty="0">
                <a:cs typeface="Arial" charset="0"/>
              </a:rPr>
              <a:t> </a:t>
            </a:r>
          </a:p>
          <a:p>
            <a:pPr algn="ctr">
              <a:buNone/>
            </a:pPr>
            <a:endParaRPr lang="en-US" sz="2400" dirty="0">
              <a:cs typeface="Arial" charset="0"/>
            </a:endParaRPr>
          </a:p>
          <a:p>
            <a:pPr algn="ctr">
              <a:buNone/>
            </a:pPr>
            <a:r>
              <a:rPr lang="en-US" sz="2400" dirty="0">
                <a:cs typeface="Arial" charset="0"/>
              </a:rPr>
              <a:t>John Abrams</a:t>
            </a:r>
          </a:p>
          <a:p>
            <a:pPr algn="ctr">
              <a:buNone/>
            </a:pPr>
            <a:r>
              <a:rPr lang="en-US" sz="2400" dirty="0">
                <a:cs typeface="Arial" charset="0"/>
              </a:rPr>
              <a:t>South Mountain Company</a:t>
            </a:r>
          </a:p>
          <a:p>
            <a:pPr algn="ctr">
              <a:buNone/>
            </a:pPr>
            <a:r>
              <a:rPr lang="en-US" sz="2400" dirty="0">
                <a:cs typeface="Arial" charset="0"/>
                <a:hlinkClick r:id="rId4"/>
              </a:rPr>
              <a:t>jabrams@southmountain.com</a:t>
            </a:r>
            <a:endParaRPr lang="en-US" sz="2400" dirty="0">
              <a:cs typeface="Arial" charset="0"/>
            </a:endParaRPr>
          </a:p>
          <a:p>
            <a:pPr algn="ctr">
              <a:buNone/>
            </a:pPr>
            <a:endParaRPr lang="en-US" sz="2400" dirty="0">
              <a:cs typeface="Arial" charset="0"/>
            </a:endParaRPr>
          </a:p>
          <a:p>
            <a:pPr algn="ctr">
              <a:buNone/>
            </a:pPr>
            <a:r>
              <a:rPr lang="en-US" sz="2400" dirty="0">
                <a:cs typeface="Arial" charset="0"/>
              </a:rPr>
              <a:t>Cindy Osgood</a:t>
            </a:r>
          </a:p>
          <a:p>
            <a:pPr algn="ctr">
              <a:buNone/>
            </a:pPr>
            <a:r>
              <a:rPr lang="en-US" sz="2400" dirty="0">
                <a:cs typeface="Arial" charset="0"/>
              </a:rPr>
              <a:t>King Arthur Flour</a:t>
            </a:r>
          </a:p>
          <a:p>
            <a:pPr algn="ctr">
              <a:buNone/>
            </a:pPr>
            <a:r>
              <a:rPr lang="en-US" sz="2400" dirty="0">
                <a:cs typeface="Arial" charset="0"/>
                <a:hlinkClick r:id="rId5"/>
              </a:rPr>
              <a:t>cindy.osgood@kingarthurflour.com</a:t>
            </a:r>
            <a:endParaRPr lang="en-US" sz="2400" dirty="0">
              <a:cs typeface="Arial" charset="0"/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7D1D514-482A-4462-9655-03A9E65B2EC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0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ln>
          <a:headEnd/>
          <a:tailEnd/>
        </a:ln>
      </a:spPr>
      <a:bodyPr>
        <a:spAutoFit/>
      </a:bodyPr>
      <a:lstStyle>
        <a:defPPr algn="ctr">
          <a:defRPr sz="2800" b="1" dirty="0" smtClean="0">
            <a:latin typeface="Arial" pitchFamily="34" charset="0"/>
            <a:cs typeface="Arial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13033</TotalTime>
  <Words>355</Words>
  <Application>Microsoft Macintosh PowerPoint</Application>
  <PresentationFormat>On-screen Show (4:3)</PresentationFormat>
  <Paragraphs>96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Developing New Leaders In Employee-Owned Companies </vt:lpstr>
      <vt:lpstr>Is There A Difference In Employee Owned Companies?</vt:lpstr>
      <vt:lpstr>Leadership Pitfalls</vt:lpstr>
      <vt:lpstr>Leadership Development</vt:lpstr>
      <vt:lpstr>Leadership Consensus</vt:lpstr>
      <vt:lpstr>Leadership Consensus</vt:lpstr>
      <vt:lpstr>Leadership Consensus</vt:lpstr>
      <vt:lpstr>Contact Information</vt:lpstr>
    </vt:vector>
  </TitlesOfParts>
  <Company>Prairie Capital Advisors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Report Format and Logo Below</dc:title>
  <dc:creator>Tim Witt</dc:creator>
  <cp:lastModifiedBy>J Crystal</cp:lastModifiedBy>
  <cp:revision>835</cp:revision>
  <dcterms:created xsi:type="dcterms:W3CDTF">2008-02-07T19:12:52Z</dcterms:created>
  <dcterms:modified xsi:type="dcterms:W3CDTF">2012-06-18T20:44:36Z</dcterms:modified>
</cp:coreProperties>
</file>